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687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2" r:id="rId14"/>
    <p:sldId id="267" r:id="rId15"/>
    <p:sldId id="268" r:id="rId16"/>
    <p:sldId id="269" r:id="rId17"/>
    <p:sldId id="270" r:id="rId18"/>
    <p:sldId id="271" r:id="rId19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67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5BC62-2896-49E1-A012-606A9FB6DBC7}" type="datetimeFigureOut">
              <a:rPr lang="zh-TW" altLang="en-US" smtClean="0"/>
              <a:t>2017/12/5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BE6E3-1B74-4449-BF80-752D01AE12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7044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9D489-0521-43AE-B1B1-1BD935244555}" type="datetimeFigureOut">
              <a:rPr lang="en-US"/>
              <a:t>12/5/2017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8EE04-E466-4E0C-85E9-ADA64C785B6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21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8EE04-E466-4E0C-85E9-ADA64C785B6A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22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8EE04-E466-4E0C-85E9-ADA64C785B6A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45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8EE04-E466-4E0C-85E9-ADA64C785B6A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58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8EE04-E466-4E0C-85E9-ADA64C785B6A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38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8EE04-E466-4E0C-85E9-ADA64C785B6A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99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8EE04-E466-4E0C-85E9-ADA64C785B6A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27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18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37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0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3895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567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232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504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223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670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908"/>
            <a:ext cx="9144000" cy="2387576"/>
          </a:xfrm>
        </p:spPr>
        <p:txBody>
          <a:bodyPr anchor="b"/>
          <a:lstStyle>
            <a:lvl1pPr algn="ctr">
              <a:defRPr sz="4219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13"/>
            <a:ext cx="9144000" cy="1655340"/>
          </a:xfrm>
        </p:spPr>
        <p:txBody>
          <a:bodyPr/>
          <a:lstStyle>
            <a:lvl1pPr marL="0" indent="0" algn="ctr">
              <a:buNone/>
              <a:defRPr sz="1687"/>
            </a:lvl1pPr>
            <a:lvl2pPr marL="321457" indent="0" algn="ctr">
              <a:buNone/>
              <a:defRPr sz="1406"/>
            </a:lvl2pPr>
            <a:lvl3pPr marL="642915" indent="0" algn="ctr">
              <a:buNone/>
              <a:defRPr sz="1266"/>
            </a:lvl3pPr>
            <a:lvl4pPr marL="964372" indent="0" algn="ctr">
              <a:buNone/>
              <a:defRPr sz="1125"/>
            </a:lvl4pPr>
            <a:lvl5pPr marL="1285829" indent="0" algn="ctr">
              <a:buNone/>
              <a:defRPr sz="1125"/>
            </a:lvl5pPr>
            <a:lvl6pPr marL="1607287" indent="0" algn="ctr">
              <a:buNone/>
              <a:defRPr sz="1125"/>
            </a:lvl6pPr>
            <a:lvl7pPr marL="1928744" indent="0" algn="ctr">
              <a:buNone/>
              <a:defRPr sz="1125"/>
            </a:lvl7pPr>
            <a:lvl8pPr marL="2250201" indent="0" algn="ctr">
              <a:buNone/>
              <a:defRPr sz="1125"/>
            </a:lvl8pPr>
            <a:lvl9pPr marL="2571659" indent="0" algn="ctr">
              <a:buNone/>
              <a:defRPr sz="1125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834512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28316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71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950" y="1710036"/>
            <a:ext cx="10516195" cy="2851919"/>
          </a:xfrm>
        </p:spPr>
        <p:txBody>
          <a:bodyPr anchor="b"/>
          <a:lstStyle>
            <a:lvl1pPr>
              <a:defRPr sz="4219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950" y="4589859"/>
            <a:ext cx="10516195" cy="1500188"/>
          </a:xfrm>
        </p:spPr>
        <p:txBody>
          <a:bodyPr/>
          <a:lstStyle>
            <a:lvl1pPr marL="0" indent="0">
              <a:buNone/>
              <a:defRPr sz="1687"/>
            </a:lvl1pPr>
            <a:lvl2pPr marL="321457" indent="0">
              <a:buNone/>
              <a:defRPr sz="1406"/>
            </a:lvl2pPr>
            <a:lvl3pPr marL="642915" indent="0">
              <a:buNone/>
              <a:defRPr sz="1266"/>
            </a:lvl3pPr>
            <a:lvl4pPr marL="964372" indent="0">
              <a:buNone/>
              <a:defRPr sz="1125"/>
            </a:lvl4pPr>
            <a:lvl5pPr marL="1285829" indent="0">
              <a:buNone/>
              <a:defRPr sz="1125"/>
            </a:lvl5pPr>
            <a:lvl6pPr marL="1607287" indent="0">
              <a:buNone/>
              <a:defRPr sz="1125"/>
            </a:lvl6pPr>
            <a:lvl7pPr marL="1928744" indent="0">
              <a:buNone/>
              <a:defRPr sz="1125"/>
            </a:lvl7pPr>
            <a:lvl8pPr marL="2250201" indent="0">
              <a:buNone/>
              <a:defRPr sz="1125"/>
            </a:lvl8pPr>
            <a:lvl9pPr marL="2571659" indent="0">
              <a:buNone/>
              <a:defRPr sz="112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59008760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90625" y="1982391"/>
            <a:ext cx="2250281" cy="410765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583781" y="1982391"/>
            <a:ext cx="2250281" cy="410765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855006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391" y="365001"/>
            <a:ext cx="10516195" cy="132605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391" y="1681014"/>
            <a:ext cx="5158383" cy="823764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391" y="2504777"/>
            <a:ext cx="5158383" cy="36846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1903" y="1681014"/>
            <a:ext cx="5183683" cy="823764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1903" y="2504777"/>
            <a:ext cx="5183683" cy="36846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51613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582230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87320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391" y="457646"/>
            <a:ext cx="3932039" cy="1599531"/>
          </a:xfrm>
        </p:spPr>
        <p:txBody>
          <a:bodyPr anchor="b"/>
          <a:lstStyle>
            <a:lvl1pPr>
              <a:defRPr sz="225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684" y="987847"/>
            <a:ext cx="6171902" cy="4873377"/>
          </a:xfrm>
        </p:spPr>
        <p:txBody>
          <a:bodyPr/>
          <a:lstStyle>
            <a:lvl1pPr>
              <a:defRPr sz="2250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391" y="2057177"/>
            <a:ext cx="3932039" cy="3811860"/>
          </a:xfrm>
        </p:spPr>
        <p:txBody>
          <a:bodyPr/>
          <a:lstStyle>
            <a:lvl1pPr marL="0" indent="0">
              <a:buNone/>
              <a:defRPr sz="1125"/>
            </a:lvl1pPr>
            <a:lvl2pPr marL="321457" indent="0">
              <a:buNone/>
              <a:defRPr sz="984"/>
            </a:lvl2pPr>
            <a:lvl3pPr marL="642915" indent="0">
              <a:buNone/>
              <a:defRPr sz="844"/>
            </a:lvl3pPr>
            <a:lvl4pPr marL="964372" indent="0">
              <a:buNone/>
              <a:defRPr sz="703"/>
            </a:lvl4pPr>
            <a:lvl5pPr marL="1285829" indent="0">
              <a:buNone/>
              <a:defRPr sz="703"/>
            </a:lvl5pPr>
            <a:lvl6pPr marL="1607287" indent="0">
              <a:buNone/>
              <a:defRPr sz="703"/>
            </a:lvl6pPr>
            <a:lvl7pPr marL="1928744" indent="0">
              <a:buNone/>
              <a:defRPr sz="703"/>
            </a:lvl7pPr>
            <a:lvl8pPr marL="2250201" indent="0">
              <a:buNone/>
              <a:defRPr sz="703"/>
            </a:lvl8pPr>
            <a:lvl9pPr marL="2571659" indent="0">
              <a:buNone/>
              <a:defRPr sz="703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20003710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391" y="457646"/>
            <a:ext cx="3932039" cy="1599531"/>
          </a:xfrm>
        </p:spPr>
        <p:txBody>
          <a:bodyPr anchor="b"/>
          <a:lstStyle>
            <a:lvl1pPr>
              <a:defRPr sz="225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684" y="987847"/>
            <a:ext cx="6171902" cy="4873377"/>
          </a:xfrm>
        </p:spPr>
        <p:txBody>
          <a:bodyPr/>
          <a:lstStyle>
            <a:lvl1pPr marL="0" indent="0">
              <a:buNone/>
              <a:defRPr sz="2250"/>
            </a:lvl1pPr>
            <a:lvl2pPr marL="321457" indent="0">
              <a:buNone/>
              <a:defRPr sz="1969"/>
            </a:lvl2pPr>
            <a:lvl3pPr marL="642915" indent="0">
              <a:buNone/>
              <a:defRPr sz="1687"/>
            </a:lvl3pPr>
            <a:lvl4pPr marL="964372" indent="0">
              <a:buNone/>
              <a:defRPr sz="1406"/>
            </a:lvl4pPr>
            <a:lvl5pPr marL="1285829" indent="0">
              <a:buNone/>
              <a:defRPr sz="1406"/>
            </a:lvl5pPr>
            <a:lvl6pPr marL="1607287" indent="0">
              <a:buNone/>
              <a:defRPr sz="1406"/>
            </a:lvl6pPr>
            <a:lvl7pPr marL="1928744" indent="0">
              <a:buNone/>
              <a:defRPr sz="1406"/>
            </a:lvl7pPr>
            <a:lvl8pPr marL="2250201" indent="0">
              <a:buNone/>
              <a:defRPr sz="1406"/>
            </a:lvl8pPr>
            <a:lvl9pPr marL="2571659" indent="0">
              <a:buNone/>
              <a:defRPr sz="1406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391" y="2057177"/>
            <a:ext cx="3932039" cy="3811860"/>
          </a:xfrm>
        </p:spPr>
        <p:txBody>
          <a:bodyPr/>
          <a:lstStyle>
            <a:lvl1pPr marL="0" indent="0">
              <a:buNone/>
              <a:defRPr sz="1125"/>
            </a:lvl1pPr>
            <a:lvl2pPr marL="321457" indent="0">
              <a:buNone/>
              <a:defRPr sz="984"/>
            </a:lvl2pPr>
            <a:lvl3pPr marL="642915" indent="0">
              <a:buNone/>
              <a:defRPr sz="844"/>
            </a:lvl3pPr>
            <a:lvl4pPr marL="964372" indent="0">
              <a:buNone/>
              <a:defRPr sz="703"/>
            </a:lvl4pPr>
            <a:lvl5pPr marL="1285829" indent="0">
              <a:buNone/>
              <a:defRPr sz="703"/>
            </a:lvl5pPr>
            <a:lvl6pPr marL="1607287" indent="0">
              <a:buNone/>
              <a:defRPr sz="703"/>
            </a:lvl6pPr>
            <a:lvl7pPr marL="1928744" indent="0">
              <a:buNone/>
              <a:defRPr sz="703"/>
            </a:lvl7pPr>
            <a:lvl8pPr marL="2250201" indent="0">
              <a:buNone/>
              <a:defRPr sz="703"/>
            </a:lvl8pPr>
            <a:lvl9pPr marL="2571659" indent="0">
              <a:buNone/>
              <a:defRPr sz="703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58366180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242883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548687" y="446484"/>
            <a:ext cx="2452688" cy="56435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90625" y="446484"/>
            <a:ext cx="7215188" cy="56435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418138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06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4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460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086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511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814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20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87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90625" y="446484"/>
            <a:ext cx="9810750" cy="148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>
                <a:sym typeface="Papyrus" panose="03070502060502030205" pitchFamily="66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1982391"/>
            <a:ext cx="4643438" cy="410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>
                <a:sym typeface="Papyrus" panose="03070502060502030205" pitchFamily="66" charset="0"/>
              </a:rPr>
              <a:t>Click to edit Master text styles</a:t>
            </a:r>
          </a:p>
          <a:p>
            <a:pPr lvl="1"/>
            <a:r>
              <a:rPr lang="en-US" altLang="zh-TW" smtClean="0">
                <a:sym typeface="Papyrus" panose="03070502060502030205" pitchFamily="66" charset="0"/>
              </a:rPr>
              <a:t>Second level</a:t>
            </a:r>
          </a:p>
          <a:p>
            <a:pPr lvl="2"/>
            <a:r>
              <a:rPr lang="en-US" altLang="zh-TW" smtClean="0">
                <a:sym typeface="Papyrus" panose="03070502060502030205" pitchFamily="66" charset="0"/>
              </a:rPr>
              <a:t>Third level</a:t>
            </a:r>
          </a:p>
          <a:p>
            <a:pPr lvl="3"/>
            <a:r>
              <a:rPr lang="en-US" altLang="zh-TW" smtClean="0">
                <a:sym typeface="Papyrus" panose="03070502060502030205" pitchFamily="66" charset="0"/>
              </a:rPr>
              <a:t>Fourth level</a:t>
            </a:r>
          </a:p>
          <a:p>
            <a:pPr lvl="4"/>
            <a:r>
              <a:rPr lang="en-US" altLang="zh-TW" smtClean="0">
                <a:sym typeface="Papyrus" panose="03070502060502030205" pitchFamily="66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092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062" kern="1200">
          <a:solidFill>
            <a:schemeClr val="tx1"/>
          </a:solidFill>
          <a:latin typeface="+mj-lt"/>
          <a:ea typeface="+mj-ea"/>
          <a:cs typeface="+mj-cs"/>
          <a:sym typeface="Papyrus" panose="03070502060502030205" pitchFamily="66" charset="0"/>
        </a:defRPr>
      </a:lvl1pPr>
      <a:lvl2pPr algn="ctr" rtl="0" fontAlgn="base">
        <a:spcBef>
          <a:spcPct val="0"/>
        </a:spcBef>
        <a:spcAft>
          <a:spcPct val="0"/>
        </a:spcAft>
        <a:defRPr sz="5062">
          <a:solidFill>
            <a:schemeClr val="tx1"/>
          </a:solidFill>
          <a:latin typeface="Papyrus" panose="03070502060502030205" pitchFamily="66" charset="0"/>
          <a:ea typeface="儷黑 Pro" charset="0"/>
          <a:cs typeface="儷黑 Pro" charset="0"/>
          <a:sym typeface="Papyrus" panose="03070502060502030205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5062">
          <a:solidFill>
            <a:schemeClr val="tx1"/>
          </a:solidFill>
          <a:latin typeface="Papyrus" panose="03070502060502030205" pitchFamily="66" charset="0"/>
          <a:ea typeface="儷黑 Pro" charset="0"/>
          <a:cs typeface="儷黑 Pro" charset="0"/>
          <a:sym typeface="Papyrus" panose="03070502060502030205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5062">
          <a:solidFill>
            <a:schemeClr val="tx1"/>
          </a:solidFill>
          <a:latin typeface="Papyrus" panose="03070502060502030205" pitchFamily="66" charset="0"/>
          <a:ea typeface="儷黑 Pro" charset="0"/>
          <a:cs typeface="儷黑 Pro" charset="0"/>
          <a:sym typeface="Papyrus" panose="03070502060502030205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5062">
          <a:solidFill>
            <a:schemeClr val="tx1"/>
          </a:solidFill>
          <a:latin typeface="Papyrus" panose="03070502060502030205" pitchFamily="66" charset="0"/>
          <a:ea typeface="儷黑 Pro" charset="0"/>
          <a:cs typeface="儷黑 Pro" charset="0"/>
          <a:sym typeface="Papyrus" panose="03070502060502030205" pitchFamily="66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062">
          <a:solidFill>
            <a:schemeClr val="tx1"/>
          </a:solidFill>
          <a:latin typeface="Papyrus" panose="03070502060502030205" pitchFamily="66" charset="0"/>
          <a:ea typeface="儷黑 Pro" charset="0"/>
          <a:cs typeface="儷黑 Pro" charset="0"/>
          <a:sym typeface="Papyrus" panose="03070502060502030205" pitchFamily="66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062">
          <a:solidFill>
            <a:schemeClr val="tx1"/>
          </a:solidFill>
          <a:latin typeface="Papyrus" panose="03070502060502030205" pitchFamily="66" charset="0"/>
          <a:ea typeface="儷黑 Pro" charset="0"/>
          <a:cs typeface="儷黑 Pro" charset="0"/>
          <a:sym typeface="Papyrus" panose="03070502060502030205" pitchFamily="66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062">
          <a:solidFill>
            <a:schemeClr val="tx1"/>
          </a:solidFill>
          <a:latin typeface="Papyrus" panose="03070502060502030205" pitchFamily="66" charset="0"/>
          <a:ea typeface="儷黑 Pro" charset="0"/>
          <a:cs typeface="儷黑 Pro" charset="0"/>
          <a:sym typeface="Papyrus" panose="03070502060502030205" pitchFamily="66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062">
          <a:solidFill>
            <a:schemeClr val="tx1"/>
          </a:solidFill>
          <a:latin typeface="Papyrus" panose="03070502060502030205" pitchFamily="66" charset="0"/>
          <a:ea typeface="儷黑 Pro" charset="0"/>
          <a:cs typeface="儷黑 Pro" charset="0"/>
          <a:sym typeface="Papyrus" panose="03070502060502030205" pitchFamily="66" charset="0"/>
        </a:defRPr>
      </a:lvl9pPr>
    </p:titleStyle>
    <p:bodyStyle>
      <a:lvl1pPr marL="437539" indent="-276810" algn="l" rtl="0" fontAlgn="base">
        <a:spcBef>
          <a:spcPts val="1969"/>
        </a:spcBef>
        <a:spcAft>
          <a:spcPct val="0"/>
        </a:spcAft>
        <a:buSzPct val="4600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  <a:sym typeface="Papyrus" panose="03070502060502030205" pitchFamily="66" charset="0"/>
        </a:defRPr>
      </a:lvl1pPr>
      <a:lvl2pPr marL="803643" indent="-276810" algn="l" rtl="0" fontAlgn="base">
        <a:spcBef>
          <a:spcPts val="1969"/>
        </a:spcBef>
        <a:spcAft>
          <a:spcPct val="0"/>
        </a:spcAft>
        <a:buSzPct val="4600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  <a:sym typeface="Papyrus" panose="03070502060502030205" pitchFamily="66" charset="0"/>
        </a:defRPr>
      </a:lvl2pPr>
      <a:lvl3pPr marL="1125101" indent="-276810" algn="l" rtl="0" fontAlgn="base">
        <a:spcBef>
          <a:spcPts val="1969"/>
        </a:spcBef>
        <a:spcAft>
          <a:spcPct val="0"/>
        </a:spcAft>
        <a:buSzPct val="4600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  <a:sym typeface="Papyrus" panose="03070502060502030205" pitchFamily="66" charset="0"/>
        </a:defRPr>
      </a:lvl3pPr>
      <a:lvl4pPr marL="1491205" indent="-276810" algn="l" rtl="0" fontAlgn="base">
        <a:spcBef>
          <a:spcPts val="1969"/>
        </a:spcBef>
        <a:spcAft>
          <a:spcPct val="0"/>
        </a:spcAft>
        <a:buSzPct val="4600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  <a:sym typeface="Papyrus" panose="03070502060502030205" pitchFamily="66" charset="0"/>
        </a:defRPr>
      </a:lvl4pPr>
      <a:lvl5pPr marL="1857309" indent="-276810" algn="l" rtl="0" fontAlgn="base">
        <a:spcBef>
          <a:spcPts val="1969"/>
        </a:spcBef>
        <a:spcAft>
          <a:spcPct val="0"/>
        </a:spcAft>
        <a:buSzPct val="4600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  <a:sym typeface="Papyrus" panose="03070502060502030205" pitchFamily="66" charset="0"/>
        </a:defRPr>
      </a:lvl5pPr>
      <a:lvl6pPr marL="1768015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2089473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410930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732387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51013" y="1300163"/>
            <a:ext cx="8689975" cy="1973201"/>
          </a:xfrm>
        </p:spPr>
        <p:txBody>
          <a:bodyPr>
            <a:normAutofit/>
          </a:bodyPr>
          <a:lstStyle/>
          <a:p>
            <a:r>
              <a:rPr lang="zh-TW" altLang="en-US" sz="9600" b="1" dirty="0">
                <a:solidFill>
                  <a:srgbClr val="3F3F3F"/>
                </a:solidFill>
                <a:latin typeface="新細明體" charset="0"/>
                <a:ea typeface="金梅鋼筆寬個性字" panose="02010609000101010101" pitchFamily="49" charset="-120"/>
              </a:rPr>
              <a:t>再  別  康  橋</a:t>
            </a:r>
            <a:endParaRPr lang="en-US" altLang="en-US" sz="9600" b="1" dirty="0">
              <a:solidFill>
                <a:srgbClr val="3F3F3F"/>
              </a:solidFill>
              <a:latin typeface="新細明體" charset="0"/>
              <a:ea typeface="金梅鋼筆寬個性字" panose="0201060900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51013" y="3724001"/>
            <a:ext cx="8689975" cy="2822456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zh-TW" altLang="en-US" sz="8600" b="1" dirty="0">
                <a:solidFill>
                  <a:srgbClr val="002D99"/>
                </a:solidFill>
                <a:latin typeface="新細明體" charset="0"/>
                <a:ea typeface="金梅鋼筆寬個性字" panose="02010609000101010101" pitchFamily="49" charset="-120"/>
              </a:rPr>
              <a:t>徐  志  </a:t>
            </a:r>
            <a:r>
              <a:rPr lang="zh-TW" altLang="en-US" sz="8600" b="1" dirty="0" smtClean="0">
                <a:solidFill>
                  <a:srgbClr val="002D99"/>
                </a:solidFill>
                <a:latin typeface="新細明體" charset="0"/>
                <a:ea typeface="金梅鋼筆寬個性字" panose="02010609000101010101" pitchFamily="49" charset="-120"/>
              </a:rPr>
              <a:t>摩</a:t>
            </a:r>
            <a:endParaRPr lang="en-US" altLang="zh-TW" sz="8600" b="1" dirty="0" smtClean="0">
              <a:solidFill>
                <a:srgbClr val="002D99"/>
              </a:solidFill>
              <a:latin typeface="新細明體" charset="0"/>
              <a:ea typeface="金梅鋼筆寬個性字" panose="02010609000101010101" pitchFamily="49" charset="-120"/>
            </a:endParaRPr>
          </a:p>
          <a:p>
            <a:endParaRPr lang="en-US" altLang="en-US" sz="4000" dirty="0" smtClean="0">
              <a:solidFill>
                <a:srgbClr val="002D99"/>
              </a:solidFill>
              <a:latin typeface="新細明體" charset="0"/>
              <a:ea typeface="金梅鋼筆寬個性字" panose="02010609000101010101" pitchFamily="49" charset="-120"/>
            </a:endParaRPr>
          </a:p>
          <a:p>
            <a:endParaRPr lang="en-US" altLang="en-US" sz="4000" dirty="0">
              <a:solidFill>
                <a:srgbClr val="002D99"/>
              </a:solidFill>
              <a:latin typeface="新細明體" charset="0"/>
              <a:ea typeface="金梅鋼筆寬個性字" panose="02010609000101010101" pitchFamily="49" charset="-120"/>
            </a:endParaRPr>
          </a:p>
          <a:p>
            <a:r>
              <a:rPr lang="zh-TW" altLang="en-US" sz="1800" dirty="0" smtClean="0">
                <a:solidFill>
                  <a:srgbClr val="002D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</a:t>
            </a:r>
            <a:r>
              <a:rPr lang="zh-TW" altLang="en-US" sz="1800" dirty="0" smtClean="0">
                <a:solidFill>
                  <a:srgbClr val="002D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文科 徐苡瑄老師製作</a:t>
            </a:r>
            <a:endParaRPr lang="en-US" altLang="en-US" sz="1800" dirty="0">
              <a:solidFill>
                <a:srgbClr val="002D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930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4000" dirty="0" smtClean="0">
                <a:solidFill>
                  <a:srgbClr val="0070C0"/>
                </a:solidFill>
                <a:latin typeface="Herculanum" charset="0"/>
                <a:sym typeface="Herculanum" charset="0"/>
              </a:rPr>
              <a:t>（五）書寫泛舟尋夢，充滿愉悅之情。</a:t>
            </a:r>
            <a:endParaRPr lang="zh-TW" altLang="en-US" sz="4000" dirty="0"/>
          </a:p>
        </p:txBody>
      </p:sp>
      <p:sp>
        <p:nvSpPr>
          <p:cNvPr id="4" name="內容版面配置區 2"/>
          <p:cNvSpPr>
            <a:spLocks noGrp="1"/>
          </p:cNvSpPr>
          <p:nvPr>
            <p:ph sz="quarter" idx="13"/>
          </p:nvPr>
        </p:nvSpPr>
        <p:spPr>
          <a:xfrm>
            <a:off x="913774" y="1998734"/>
            <a:ext cx="10363826" cy="3792466"/>
          </a:xfrm>
        </p:spPr>
        <p:txBody>
          <a:bodyPr/>
          <a:lstStyle/>
          <a:p>
            <a:pPr marL="368300" indent="-3683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85000"/>
              <a:buFontTx/>
              <a:buNone/>
            </a:pPr>
            <a:endParaRPr lang="zh-TW" altLang="en-US" dirty="0">
              <a:latin typeface="Palatino" charset="0"/>
              <a:sym typeface="Palatino" charset="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尋夢？撐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/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一支長篙，向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/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青草更青處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/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漫溯，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sym typeface="Palatino" charset="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滿載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/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一船星輝，在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/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星輝斑斕裡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/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放歌。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  <a:sym typeface="Palatino" charset="0"/>
            </a:endParaRPr>
          </a:p>
          <a:p>
            <a:endParaRPr lang="zh-TW" altLang="en-US" dirty="0">
              <a:latin typeface="Palatino" charset="0"/>
              <a:sym typeface="Palatino" charset="0"/>
            </a:endParaRPr>
          </a:p>
          <a:p>
            <a:endParaRPr lang="zh-TW" altLang="en-US" dirty="0"/>
          </a:p>
        </p:txBody>
      </p:sp>
      <p:pic>
        <p:nvPicPr>
          <p:cNvPr id="5" name="Picture 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97" y="3890066"/>
            <a:ext cx="3331262" cy="10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2"/>
          <p:cNvSpPr>
            <a:spLocks/>
          </p:cNvSpPr>
          <p:nvPr/>
        </p:nvSpPr>
        <p:spPr bwMode="auto">
          <a:xfrm>
            <a:off x="398294" y="4093426"/>
            <a:ext cx="20358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Palatino" charset="0"/>
              </a:defRPr>
            </a:lvl1pPr>
            <a:lvl2pPr algn="l">
              <a:defRPr sz="1200">
                <a:solidFill>
                  <a:schemeClr val="tx1"/>
                </a:solidFill>
                <a:latin typeface="Palatino" charset="0"/>
              </a:defRPr>
            </a:lvl2pPr>
            <a:lvl3pPr algn="l">
              <a:defRPr sz="1200">
                <a:solidFill>
                  <a:schemeClr val="tx1"/>
                </a:solidFill>
                <a:latin typeface="Palatino" charset="0"/>
              </a:defRPr>
            </a:lvl3pPr>
            <a:lvl4pPr algn="l">
              <a:defRPr sz="1200">
                <a:solidFill>
                  <a:schemeClr val="tx1"/>
                </a:solidFill>
                <a:latin typeface="Palatino" charset="0"/>
              </a:defRPr>
            </a:lvl4pPr>
            <a:lvl5pPr algn="l">
              <a:defRPr sz="1200">
                <a:solidFill>
                  <a:schemeClr val="tx1"/>
                </a:solidFill>
                <a:latin typeface="Palatino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9pPr>
          </a:lstStyle>
          <a:p>
            <a:pPr algn="ctr">
              <a:spcBef>
                <a:spcPts val="2400"/>
              </a:spcBef>
            </a:pPr>
            <a:r>
              <a:rPr lang="zh-TW" altLang="en-US" sz="2800" dirty="0" smtClean="0">
                <a:solidFill>
                  <a:srgbClr val="C971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rPr>
              <a:t>轉化</a:t>
            </a:r>
            <a:r>
              <a:rPr lang="en-US" altLang="zh-TW" sz="2800" dirty="0" smtClean="0">
                <a:solidFill>
                  <a:srgbClr val="C971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rPr>
              <a:t>(</a:t>
            </a:r>
            <a:r>
              <a:rPr lang="zh-TW" altLang="en-US" sz="2800" dirty="0" smtClean="0">
                <a:solidFill>
                  <a:srgbClr val="C971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rPr>
              <a:t>形象化</a:t>
            </a:r>
            <a:r>
              <a:rPr lang="en-US" altLang="zh-TW" sz="2800" dirty="0" smtClean="0">
                <a:solidFill>
                  <a:srgbClr val="C971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rPr>
              <a:t>)</a:t>
            </a:r>
            <a:endParaRPr lang="zh-TW" altLang="en-US" sz="2800" dirty="0">
              <a:solidFill>
                <a:srgbClr val="C97100"/>
              </a:solidFill>
              <a:latin typeface="Gill Sans" charset="0"/>
              <a:ea typeface="新細明體" panose="02020500000000000000" pitchFamily="18" charset="-120"/>
              <a:sym typeface="Gill Sans" charset="0"/>
            </a:endParaRPr>
          </a:p>
        </p:txBody>
      </p:sp>
      <p:sp>
        <p:nvSpPr>
          <p:cNvPr id="7" name="Oval 3"/>
          <p:cNvSpPr>
            <a:spLocks/>
          </p:cNvSpPr>
          <p:nvPr/>
        </p:nvSpPr>
        <p:spPr bwMode="auto">
          <a:xfrm>
            <a:off x="9182100" y="2445480"/>
            <a:ext cx="635000" cy="698500"/>
          </a:xfrm>
          <a:prstGeom prst="ellipse">
            <a:avLst/>
          </a:prstGeom>
          <a:noFill/>
          <a:ln w="63500" cap="flat">
            <a:solidFill>
              <a:srgbClr val="FF0000">
                <a:alpha val="60999"/>
              </a:srgb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8" name="Oval 3"/>
          <p:cNvSpPr>
            <a:spLocks/>
          </p:cNvSpPr>
          <p:nvPr/>
        </p:nvSpPr>
        <p:spPr bwMode="auto">
          <a:xfrm>
            <a:off x="8273937" y="3245661"/>
            <a:ext cx="635000" cy="698500"/>
          </a:xfrm>
          <a:prstGeom prst="ellipse">
            <a:avLst/>
          </a:prstGeom>
          <a:noFill/>
          <a:ln w="63500" cap="flat">
            <a:solidFill>
              <a:srgbClr val="FF0000">
                <a:alpha val="60999"/>
              </a:srgb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6293242" y="3344708"/>
            <a:ext cx="914400" cy="55025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Rectangle 12"/>
          <p:cNvSpPr>
            <a:spLocks/>
          </p:cNvSpPr>
          <p:nvPr/>
        </p:nvSpPr>
        <p:spPr bwMode="auto">
          <a:xfrm>
            <a:off x="5599099" y="3929376"/>
            <a:ext cx="251351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Palatino" charset="0"/>
              </a:defRPr>
            </a:lvl1pPr>
            <a:lvl2pPr algn="l">
              <a:defRPr sz="1200">
                <a:solidFill>
                  <a:schemeClr val="tx1"/>
                </a:solidFill>
                <a:latin typeface="Palatino" charset="0"/>
              </a:defRPr>
            </a:lvl2pPr>
            <a:lvl3pPr algn="l">
              <a:defRPr sz="1200">
                <a:solidFill>
                  <a:schemeClr val="tx1"/>
                </a:solidFill>
                <a:latin typeface="Palatino" charset="0"/>
              </a:defRPr>
            </a:lvl3pPr>
            <a:lvl4pPr algn="l">
              <a:defRPr sz="1200">
                <a:solidFill>
                  <a:schemeClr val="tx1"/>
                </a:solidFill>
                <a:latin typeface="Palatino" charset="0"/>
              </a:defRPr>
            </a:lvl4pPr>
            <a:lvl5pPr algn="l">
              <a:defRPr sz="1200">
                <a:solidFill>
                  <a:schemeClr val="tx1"/>
                </a:solidFill>
                <a:latin typeface="Palatino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9pPr>
          </a:lstStyle>
          <a:p>
            <a:pPr algn="ctr">
              <a:spcBef>
                <a:spcPts val="2400"/>
              </a:spcBef>
            </a:pPr>
            <a:r>
              <a:rPr lang="zh-TW" altLang="en-US" sz="2800" dirty="0" smtClean="0">
                <a:solidFill>
                  <a:schemeClr val="accent1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rPr>
              <a:t>星光燦爛的樣子</a:t>
            </a:r>
            <a:endParaRPr lang="zh-TW" altLang="en-US" sz="2800" dirty="0">
              <a:solidFill>
                <a:schemeClr val="accent1"/>
              </a:solidFill>
              <a:latin typeface="Gill Sans" charset="0"/>
              <a:ea typeface="新細明體" panose="02020500000000000000" pitchFamily="18" charset="-120"/>
              <a:sym typeface="Gill Sans" charset="0"/>
            </a:endParaRPr>
          </a:p>
        </p:txBody>
      </p:sp>
      <p:sp>
        <p:nvSpPr>
          <p:cNvPr id="13" name="Rectangle 6"/>
          <p:cNvSpPr>
            <a:spLocks/>
          </p:cNvSpPr>
          <p:nvPr/>
        </p:nvSpPr>
        <p:spPr bwMode="auto">
          <a:xfrm>
            <a:off x="3451110" y="4757444"/>
            <a:ext cx="7309694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Palatino" charset="0"/>
              </a:defRPr>
            </a:lvl1pPr>
            <a:lvl2pPr algn="l">
              <a:defRPr sz="1200">
                <a:solidFill>
                  <a:schemeClr val="tx1"/>
                </a:solidFill>
                <a:latin typeface="Palatino" charset="0"/>
              </a:defRPr>
            </a:lvl2pPr>
            <a:lvl3pPr algn="l">
              <a:defRPr sz="1200">
                <a:solidFill>
                  <a:schemeClr val="tx1"/>
                </a:solidFill>
                <a:latin typeface="Palatino" charset="0"/>
              </a:defRPr>
            </a:lvl3pPr>
            <a:lvl4pPr algn="l">
              <a:defRPr sz="1200">
                <a:solidFill>
                  <a:schemeClr val="tx1"/>
                </a:solidFill>
                <a:latin typeface="Palatino" charset="0"/>
              </a:defRPr>
            </a:lvl4pPr>
            <a:lvl5pPr algn="l">
              <a:defRPr sz="1200">
                <a:solidFill>
                  <a:schemeClr val="tx1"/>
                </a:solidFill>
                <a:latin typeface="Palatino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9pPr>
          </a:lstStyle>
          <a:p>
            <a:pPr algn="ctr">
              <a:spcBef>
                <a:spcPts val="2400"/>
              </a:spcBef>
            </a:pPr>
            <a:r>
              <a:rPr lang="zh-TW" altLang="en-US" sz="3000" dirty="0" smtClean="0">
                <a:solidFill>
                  <a:srgbClr val="FF5308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Gill Sans" charset="0"/>
              </a:rPr>
              <a:t>◎「滿載一船」寫在康橋享受人生最甜美、</a:t>
            </a:r>
            <a:endParaRPr lang="en-US" altLang="zh-TW" sz="3000" dirty="0" smtClean="0">
              <a:solidFill>
                <a:srgbClr val="FF5308"/>
              </a:solidFill>
              <a:latin typeface="標楷體" panose="03000509000000000000" pitchFamily="65" charset="-120"/>
              <a:ea typeface="標楷體" panose="03000509000000000000" pitchFamily="65" charset="-120"/>
              <a:sym typeface="Gill Sans" charset="0"/>
            </a:endParaRPr>
          </a:p>
          <a:p>
            <a:pPr algn="ctr">
              <a:spcBef>
                <a:spcPts val="2400"/>
              </a:spcBef>
            </a:pPr>
            <a:r>
              <a:rPr lang="zh-TW" altLang="en-US" sz="3000" dirty="0" smtClean="0">
                <a:solidFill>
                  <a:srgbClr val="FF5308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Gill Sans" charset="0"/>
              </a:rPr>
              <a:t>最幸福的一段時光，難怪要大聲唱歌了呢！</a:t>
            </a:r>
            <a:endParaRPr lang="zh-TW" altLang="en-US" sz="3000" dirty="0">
              <a:solidFill>
                <a:srgbClr val="FF5308"/>
              </a:solidFill>
              <a:latin typeface="標楷體" panose="03000509000000000000" pitchFamily="65" charset="-120"/>
              <a:ea typeface="標楷體" panose="03000509000000000000" pitchFamily="65" charset="-12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27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1" grpId="0" animBg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zh-TW" altLang="en-US" dirty="0">
                <a:solidFill>
                  <a:srgbClr val="0070C0"/>
                </a:solidFill>
                <a:latin typeface="Herculanum" charset="0"/>
                <a:sym typeface="Herculanum" charset="0"/>
              </a:rPr>
              <a:t>（六）筆鋒一轉，轉出離情別意，</a:t>
            </a:r>
            <a:br>
              <a:rPr lang="zh-TW" altLang="en-US" dirty="0">
                <a:solidFill>
                  <a:srgbClr val="0070C0"/>
                </a:solidFill>
                <a:latin typeface="Herculanum" charset="0"/>
                <a:sym typeface="Herculanum" charset="0"/>
              </a:rPr>
            </a:br>
            <a:r>
              <a:rPr lang="zh-TW" altLang="en-US" dirty="0" smtClean="0">
                <a:solidFill>
                  <a:srgbClr val="0070C0"/>
                </a:solidFill>
                <a:latin typeface="Herculanum" charset="0"/>
                <a:sym typeface="Herculanum" charset="0"/>
              </a:rPr>
              <a:t>                   周遭</a:t>
            </a:r>
            <a:r>
              <a:rPr lang="zh-TW" altLang="en-US" dirty="0">
                <a:solidFill>
                  <a:srgbClr val="0070C0"/>
                </a:solidFill>
                <a:latin typeface="Herculanum" charset="0"/>
                <a:sym typeface="Herculanum" charset="0"/>
              </a:rPr>
              <a:t>景物隨著「</a:t>
            </a:r>
            <a:r>
              <a:rPr lang="zh-TW" altLang="en-US" dirty="0">
                <a:solidFill>
                  <a:srgbClr val="FF0000"/>
                </a:solidFill>
                <a:latin typeface="Herculanum" charset="0"/>
                <a:sym typeface="Herculanum" charset="0"/>
              </a:rPr>
              <a:t>我</a:t>
            </a:r>
            <a:r>
              <a:rPr lang="zh-TW" altLang="en-US" dirty="0">
                <a:solidFill>
                  <a:srgbClr val="0070C0"/>
                </a:solidFill>
                <a:latin typeface="Herculanum" charset="0"/>
                <a:sym typeface="Herculanum" charset="0"/>
              </a:rPr>
              <a:t>」心境沉寂而沉寂。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68300" indent="-3683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85000"/>
              <a:buFontTx/>
              <a:buNone/>
            </a:pPr>
            <a:endParaRPr lang="zh-TW" altLang="en-US" dirty="0">
              <a:latin typeface="Palatino" charset="0"/>
              <a:sym typeface="Palatino" charset="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但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我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/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不能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/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放歌，悄悄是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/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別離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/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的笙蕭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；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sym typeface="Palatino" charset="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夏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蟲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/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也為我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/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沉默，沉默是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/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今晚的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/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康橋。</a:t>
            </a:r>
          </a:p>
          <a:p>
            <a:endParaRPr lang="zh-TW" altLang="en-US" dirty="0">
              <a:latin typeface="Palatino" charset="0"/>
              <a:sym typeface="Palatino" charset="0"/>
            </a:endParaRPr>
          </a:p>
          <a:p>
            <a:endParaRPr lang="zh-TW" altLang="en-US" dirty="0"/>
          </a:p>
        </p:txBody>
      </p:sp>
      <p:pic>
        <p:nvPicPr>
          <p:cNvPr id="4" name="Picture 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127" y="3465372"/>
            <a:ext cx="12065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2"/>
          <p:cNvSpPr>
            <a:spLocks/>
          </p:cNvSpPr>
          <p:nvPr/>
        </p:nvSpPr>
        <p:spPr bwMode="auto">
          <a:xfrm>
            <a:off x="8840813" y="2424698"/>
            <a:ext cx="251350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Palatino" charset="0"/>
              </a:defRPr>
            </a:lvl1pPr>
            <a:lvl2pPr algn="l">
              <a:defRPr sz="1200">
                <a:solidFill>
                  <a:schemeClr val="tx1"/>
                </a:solidFill>
                <a:latin typeface="Palatino" charset="0"/>
              </a:defRPr>
            </a:lvl2pPr>
            <a:lvl3pPr algn="l">
              <a:defRPr sz="1200">
                <a:solidFill>
                  <a:schemeClr val="tx1"/>
                </a:solidFill>
                <a:latin typeface="Palatino" charset="0"/>
              </a:defRPr>
            </a:lvl3pPr>
            <a:lvl4pPr algn="l">
              <a:defRPr sz="1200">
                <a:solidFill>
                  <a:schemeClr val="tx1"/>
                </a:solidFill>
                <a:latin typeface="Palatino" charset="0"/>
              </a:defRPr>
            </a:lvl4pPr>
            <a:lvl5pPr algn="l">
              <a:defRPr sz="1200">
                <a:solidFill>
                  <a:schemeClr val="tx1"/>
                </a:solidFill>
                <a:latin typeface="Palatino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9pPr>
          </a:lstStyle>
          <a:p>
            <a:pPr algn="ctr">
              <a:spcBef>
                <a:spcPts val="2400"/>
              </a:spcBef>
            </a:pPr>
            <a:r>
              <a:rPr lang="zh-TW" altLang="en-US" sz="2800" dirty="0">
                <a:solidFill>
                  <a:srgbClr val="C971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rPr>
              <a:t>借代：借指音樂</a:t>
            </a:r>
          </a:p>
        </p:txBody>
      </p:sp>
      <p:pic>
        <p:nvPicPr>
          <p:cNvPr id="6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174" y="3619001"/>
            <a:ext cx="45593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/>
          </p:cNvSpPr>
          <p:nvPr/>
        </p:nvSpPr>
        <p:spPr bwMode="auto">
          <a:xfrm>
            <a:off x="3899477" y="2408232"/>
            <a:ext cx="46609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Palatino" charset="0"/>
              </a:defRPr>
            </a:lvl1pPr>
            <a:lvl2pPr algn="l">
              <a:defRPr sz="1200">
                <a:solidFill>
                  <a:schemeClr val="tx1"/>
                </a:solidFill>
                <a:latin typeface="Palatino" charset="0"/>
              </a:defRPr>
            </a:lvl2pPr>
            <a:lvl3pPr algn="l">
              <a:defRPr sz="1200">
                <a:solidFill>
                  <a:schemeClr val="tx1"/>
                </a:solidFill>
                <a:latin typeface="Palatino" charset="0"/>
              </a:defRPr>
            </a:lvl3pPr>
            <a:lvl4pPr algn="l">
              <a:defRPr sz="1200">
                <a:solidFill>
                  <a:schemeClr val="tx1"/>
                </a:solidFill>
                <a:latin typeface="Palatino" charset="0"/>
              </a:defRPr>
            </a:lvl4pPr>
            <a:lvl5pPr algn="l">
              <a:defRPr sz="1200">
                <a:solidFill>
                  <a:schemeClr val="tx1"/>
                </a:solidFill>
                <a:latin typeface="Palatino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9pPr>
          </a:lstStyle>
          <a:p>
            <a:pPr algn="ctr">
              <a:spcBef>
                <a:spcPts val="2400"/>
              </a:spcBef>
            </a:pPr>
            <a:r>
              <a:rPr lang="zh-TW" altLang="en-US" sz="2800" dirty="0">
                <a:solidFill>
                  <a:srgbClr val="4D0069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rPr>
              <a:t>倒裝：別離的笙蕭是悄悄</a:t>
            </a:r>
            <a:r>
              <a:rPr lang="en-US" altLang="zh-TW" sz="2800" dirty="0">
                <a:solidFill>
                  <a:srgbClr val="4D0069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rPr>
              <a:t>(</a:t>
            </a:r>
            <a:r>
              <a:rPr lang="zh-TW" altLang="en-US" sz="2800" dirty="0">
                <a:solidFill>
                  <a:srgbClr val="4D0069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rPr>
              <a:t>的</a:t>
            </a:r>
            <a:r>
              <a:rPr lang="en-US" altLang="zh-TW" sz="2800" dirty="0">
                <a:solidFill>
                  <a:srgbClr val="4D0069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rPr>
              <a:t>)</a:t>
            </a:r>
          </a:p>
        </p:txBody>
      </p:sp>
      <p:pic>
        <p:nvPicPr>
          <p:cNvPr id="8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662" y="4264815"/>
            <a:ext cx="38354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/>
          </p:cNvSpPr>
          <p:nvPr/>
        </p:nvSpPr>
        <p:spPr bwMode="auto">
          <a:xfrm>
            <a:off x="110142" y="4353715"/>
            <a:ext cx="24511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Palatino" charset="0"/>
              </a:defRPr>
            </a:lvl1pPr>
            <a:lvl2pPr algn="l">
              <a:defRPr sz="1200">
                <a:solidFill>
                  <a:schemeClr val="tx1"/>
                </a:solidFill>
                <a:latin typeface="Palatino" charset="0"/>
              </a:defRPr>
            </a:lvl2pPr>
            <a:lvl3pPr algn="l">
              <a:defRPr sz="1200">
                <a:solidFill>
                  <a:schemeClr val="tx1"/>
                </a:solidFill>
                <a:latin typeface="Palatino" charset="0"/>
              </a:defRPr>
            </a:lvl3pPr>
            <a:lvl4pPr algn="l">
              <a:defRPr sz="1200">
                <a:solidFill>
                  <a:schemeClr val="tx1"/>
                </a:solidFill>
                <a:latin typeface="Palatino" charset="0"/>
              </a:defRPr>
            </a:lvl4pPr>
            <a:lvl5pPr algn="l">
              <a:defRPr sz="1200">
                <a:solidFill>
                  <a:schemeClr val="tx1"/>
                </a:solidFill>
                <a:latin typeface="Palatino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9pPr>
          </a:lstStyle>
          <a:p>
            <a:pPr algn="ctr">
              <a:spcBef>
                <a:spcPts val="2400"/>
              </a:spcBef>
            </a:pPr>
            <a:r>
              <a:rPr lang="zh-TW" altLang="en-US" sz="2800" dirty="0">
                <a:solidFill>
                  <a:srgbClr val="3F691E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rPr>
              <a:t>轉化</a:t>
            </a:r>
            <a:r>
              <a:rPr lang="en-US" altLang="zh-TW" sz="2800" dirty="0">
                <a:solidFill>
                  <a:srgbClr val="3F691E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rPr>
              <a:t>(</a:t>
            </a:r>
            <a:r>
              <a:rPr lang="zh-TW" altLang="en-US" sz="2800" dirty="0">
                <a:solidFill>
                  <a:srgbClr val="3F691E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rPr>
              <a:t>人性化</a:t>
            </a:r>
            <a:r>
              <a:rPr lang="en-US" altLang="zh-TW" sz="2800" dirty="0">
                <a:solidFill>
                  <a:srgbClr val="3F691E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rPr>
              <a:t>)</a:t>
            </a:r>
          </a:p>
        </p:txBody>
      </p:sp>
      <p:pic>
        <p:nvPicPr>
          <p:cNvPr id="10" name="Picture 1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477" y="4385270"/>
            <a:ext cx="24765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4"/>
          <p:cNvSpPr>
            <a:spLocks/>
          </p:cNvSpPr>
          <p:nvPr/>
        </p:nvSpPr>
        <p:spPr bwMode="auto">
          <a:xfrm>
            <a:off x="3211043" y="4343088"/>
            <a:ext cx="71814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Palatino" charset="0"/>
              </a:defRPr>
            </a:lvl1pPr>
            <a:lvl2pPr algn="l">
              <a:defRPr sz="1200">
                <a:solidFill>
                  <a:schemeClr val="tx1"/>
                </a:solidFill>
                <a:latin typeface="Palatino" charset="0"/>
              </a:defRPr>
            </a:lvl2pPr>
            <a:lvl3pPr algn="l">
              <a:defRPr sz="1200">
                <a:solidFill>
                  <a:schemeClr val="tx1"/>
                </a:solidFill>
                <a:latin typeface="Palatino" charset="0"/>
              </a:defRPr>
            </a:lvl3pPr>
            <a:lvl4pPr algn="l">
              <a:defRPr sz="1200">
                <a:solidFill>
                  <a:schemeClr val="tx1"/>
                </a:solidFill>
                <a:latin typeface="Palatino" charset="0"/>
              </a:defRPr>
            </a:lvl4pPr>
            <a:lvl5pPr algn="l">
              <a:defRPr sz="1200">
                <a:solidFill>
                  <a:schemeClr val="tx1"/>
                </a:solidFill>
                <a:latin typeface="Palatino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9pPr>
          </a:lstStyle>
          <a:p>
            <a:pPr algn="ctr">
              <a:spcBef>
                <a:spcPts val="2400"/>
              </a:spcBef>
            </a:pPr>
            <a:r>
              <a:rPr lang="zh-TW" altLang="en-US" sz="2800" dirty="0">
                <a:solidFill>
                  <a:srgbClr val="C97100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rPr>
              <a:t>頂真</a:t>
            </a:r>
          </a:p>
        </p:txBody>
      </p:sp>
      <p:pic>
        <p:nvPicPr>
          <p:cNvPr id="12" name="Picture 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136" y="4239415"/>
            <a:ext cx="42672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8"/>
          <p:cNvSpPr>
            <a:spLocks/>
          </p:cNvSpPr>
          <p:nvPr/>
        </p:nvSpPr>
        <p:spPr bwMode="auto">
          <a:xfrm>
            <a:off x="6833177" y="4343088"/>
            <a:ext cx="46609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Palatino" charset="0"/>
              </a:defRPr>
            </a:lvl1pPr>
            <a:lvl2pPr algn="l">
              <a:defRPr sz="1200">
                <a:solidFill>
                  <a:schemeClr val="tx1"/>
                </a:solidFill>
                <a:latin typeface="Palatino" charset="0"/>
              </a:defRPr>
            </a:lvl2pPr>
            <a:lvl3pPr algn="l">
              <a:defRPr sz="1200">
                <a:solidFill>
                  <a:schemeClr val="tx1"/>
                </a:solidFill>
                <a:latin typeface="Palatino" charset="0"/>
              </a:defRPr>
            </a:lvl3pPr>
            <a:lvl4pPr algn="l">
              <a:defRPr sz="1200">
                <a:solidFill>
                  <a:schemeClr val="tx1"/>
                </a:solidFill>
                <a:latin typeface="Palatino" charset="0"/>
              </a:defRPr>
            </a:lvl4pPr>
            <a:lvl5pPr algn="l">
              <a:defRPr sz="1200">
                <a:solidFill>
                  <a:schemeClr val="tx1"/>
                </a:solidFill>
                <a:latin typeface="Palatino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9pPr>
          </a:lstStyle>
          <a:p>
            <a:pPr algn="ctr">
              <a:spcBef>
                <a:spcPts val="2400"/>
              </a:spcBef>
            </a:pPr>
            <a:r>
              <a:rPr lang="zh-TW" altLang="en-US" sz="2800" dirty="0">
                <a:solidFill>
                  <a:srgbClr val="4D0069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rPr>
              <a:t>倒裝：今晚的康橋是沉默</a:t>
            </a:r>
            <a:r>
              <a:rPr lang="en-US" altLang="zh-TW" sz="2800" dirty="0">
                <a:solidFill>
                  <a:srgbClr val="4D0069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rPr>
              <a:t>(</a:t>
            </a:r>
            <a:r>
              <a:rPr lang="zh-TW" altLang="en-US" sz="2800" dirty="0">
                <a:solidFill>
                  <a:srgbClr val="4D0069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rPr>
              <a:t>的</a:t>
            </a:r>
            <a:r>
              <a:rPr lang="en-US" altLang="zh-TW" sz="2800" dirty="0">
                <a:solidFill>
                  <a:srgbClr val="4D0069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rPr>
              <a:t>)</a:t>
            </a:r>
          </a:p>
        </p:txBody>
      </p:sp>
      <p:sp>
        <p:nvSpPr>
          <p:cNvPr id="14" name="Rectangle 15"/>
          <p:cNvSpPr>
            <a:spLocks/>
          </p:cNvSpPr>
          <p:nvPr/>
        </p:nvSpPr>
        <p:spPr bwMode="auto">
          <a:xfrm>
            <a:off x="397006" y="5233768"/>
            <a:ext cx="6529776" cy="1292662"/>
          </a:xfrm>
          <a:prstGeom prst="rect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Palatino" charset="0"/>
              </a:defRPr>
            </a:lvl1pPr>
            <a:lvl2pPr algn="l">
              <a:defRPr sz="1200">
                <a:solidFill>
                  <a:schemeClr val="tx1"/>
                </a:solidFill>
                <a:latin typeface="Palatino" charset="0"/>
              </a:defRPr>
            </a:lvl2pPr>
            <a:lvl3pPr algn="l">
              <a:defRPr sz="1200">
                <a:solidFill>
                  <a:schemeClr val="tx1"/>
                </a:solidFill>
                <a:latin typeface="Palatino" charset="0"/>
              </a:defRPr>
            </a:lvl3pPr>
            <a:lvl4pPr algn="l">
              <a:defRPr sz="1200">
                <a:solidFill>
                  <a:schemeClr val="tx1"/>
                </a:solidFill>
                <a:latin typeface="Palatino" charset="0"/>
              </a:defRPr>
            </a:lvl4pPr>
            <a:lvl5pPr algn="l">
              <a:defRPr sz="1200">
                <a:solidFill>
                  <a:schemeClr val="tx1"/>
                </a:solidFill>
                <a:latin typeface="Palatino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9pPr>
          </a:lstStyle>
          <a:p>
            <a:pPr algn="ctr">
              <a:spcBef>
                <a:spcPts val="2400"/>
              </a:spcBef>
            </a:pPr>
            <a:r>
              <a:rPr lang="zh-TW" altLang="en-US" sz="3200" dirty="0">
                <a:latin typeface="Gill Sans" charset="0"/>
                <a:ea typeface="新細明體" panose="02020500000000000000" pitchFamily="18" charset="-120"/>
                <a:sym typeface="Gill Sans" charset="0"/>
              </a:rPr>
              <a:t>沉默是今晚的康橋</a:t>
            </a:r>
            <a:r>
              <a:rPr lang="zh-TW" altLang="en-US" sz="3200" dirty="0" smtClean="0">
                <a:latin typeface="Gill Sans" charset="0"/>
                <a:ea typeface="新細明體" panose="02020500000000000000" pitchFamily="18" charset="-120"/>
                <a:sym typeface="Gill Sans" charset="0"/>
              </a:rPr>
              <a:t>→「詩」的</a:t>
            </a:r>
            <a:r>
              <a:rPr lang="zh-TW" altLang="en-US" sz="3200" dirty="0">
                <a:latin typeface="Gill Sans" charset="0"/>
                <a:ea typeface="新細明體" panose="02020500000000000000" pitchFamily="18" charset="-120"/>
                <a:sym typeface="Gill Sans" charset="0"/>
              </a:rPr>
              <a:t>語言</a:t>
            </a:r>
          </a:p>
          <a:p>
            <a:pPr algn="ctr">
              <a:spcBef>
                <a:spcPts val="2400"/>
              </a:spcBef>
            </a:pPr>
            <a:r>
              <a:rPr lang="zh-TW" altLang="en-US" sz="3200" dirty="0">
                <a:latin typeface="Gill Sans" charset="0"/>
                <a:ea typeface="新細明體" panose="02020500000000000000" pitchFamily="18" charset="-120"/>
                <a:sym typeface="Gill Sans" charset="0"/>
              </a:rPr>
              <a:t>今晚的康橋是寂寞的</a:t>
            </a:r>
            <a:r>
              <a:rPr lang="zh-TW" altLang="en-US" sz="3200" dirty="0" smtClean="0">
                <a:latin typeface="Gill Sans" charset="0"/>
                <a:ea typeface="新細明體" panose="02020500000000000000" pitchFamily="18" charset="-120"/>
                <a:sym typeface="Gill Sans" charset="0"/>
              </a:rPr>
              <a:t>→「散文」語言</a:t>
            </a:r>
            <a:endParaRPr lang="zh-TW" altLang="en-US" sz="3200" dirty="0">
              <a:latin typeface="Gill Sans" charset="0"/>
              <a:ea typeface="新細明體" panose="02020500000000000000" pitchFamily="18" charset="-120"/>
              <a:sym typeface="Gill Sans" charset="0"/>
            </a:endParaRPr>
          </a:p>
        </p:txBody>
      </p:sp>
      <p:sp>
        <p:nvSpPr>
          <p:cNvPr id="15" name="Oval 3"/>
          <p:cNvSpPr>
            <a:spLocks/>
          </p:cNvSpPr>
          <p:nvPr/>
        </p:nvSpPr>
        <p:spPr bwMode="auto">
          <a:xfrm>
            <a:off x="8523313" y="2869415"/>
            <a:ext cx="635000" cy="698500"/>
          </a:xfrm>
          <a:prstGeom prst="ellipse">
            <a:avLst/>
          </a:prstGeom>
          <a:noFill/>
          <a:ln w="63500" cap="flat">
            <a:solidFill>
              <a:srgbClr val="FF0000">
                <a:alpha val="60999"/>
              </a:srgb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16" name="Oval 3"/>
          <p:cNvSpPr>
            <a:spLocks/>
          </p:cNvSpPr>
          <p:nvPr/>
        </p:nvSpPr>
        <p:spPr bwMode="auto">
          <a:xfrm>
            <a:off x="8929336" y="3656158"/>
            <a:ext cx="635000" cy="698500"/>
          </a:xfrm>
          <a:prstGeom prst="ellipse">
            <a:avLst/>
          </a:prstGeom>
          <a:noFill/>
          <a:ln w="63500" cap="flat">
            <a:solidFill>
              <a:srgbClr val="FF0000">
                <a:alpha val="60999"/>
              </a:srgb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280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zh-TW" altLang="en-US" dirty="0" smtClean="0">
                <a:solidFill>
                  <a:srgbClr val="0070C0"/>
                </a:solidFill>
                <a:latin typeface="Herculanum" charset="0"/>
                <a:sym typeface="Herculanum" charset="0"/>
              </a:rPr>
              <a:t>（七）書寫瀟灑離去的姿態，與</a:t>
            </a:r>
            <a:r>
              <a:rPr lang="zh-TW" altLang="en-US" dirty="0" smtClean="0">
                <a:solidFill>
                  <a:srgbClr val="FF0000"/>
                </a:solidFill>
                <a:latin typeface="Herculanum" charset="0"/>
                <a:sym typeface="Herculanum" charset="0"/>
              </a:rPr>
              <a:t>依依不捨</a:t>
            </a:r>
            <a:r>
              <a:rPr lang="zh-TW" altLang="en-US" dirty="0" smtClean="0">
                <a:solidFill>
                  <a:srgbClr val="0070C0"/>
                </a:solidFill>
                <a:latin typeface="Herculanum" charset="0"/>
                <a:sym typeface="Herculanum" charset="0"/>
              </a:rPr>
              <a:t>的別情。</a:t>
            </a:r>
            <a:r>
              <a:rPr lang="en-US" altLang="zh-TW" dirty="0" smtClean="0">
                <a:solidFill>
                  <a:srgbClr val="0070C0"/>
                </a:solidFill>
                <a:latin typeface="Herculanum" charset="0"/>
                <a:sym typeface="Herculanum" charset="0"/>
              </a:rPr>
              <a:t/>
            </a:r>
            <a:br>
              <a:rPr lang="en-US" altLang="zh-TW" dirty="0" smtClean="0">
                <a:solidFill>
                  <a:srgbClr val="0070C0"/>
                </a:solidFill>
                <a:latin typeface="Herculanum" charset="0"/>
                <a:sym typeface="Herculanum" charset="0"/>
              </a:rPr>
            </a:br>
            <a:r>
              <a:rPr lang="zh-TW" altLang="en-US" dirty="0">
                <a:solidFill>
                  <a:srgbClr val="0070C0"/>
                </a:solidFill>
                <a:latin typeface="Herculanum" charset="0"/>
                <a:sym typeface="Herculanum" charset="0"/>
              </a:rPr>
              <a:t> </a:t>
            </a:r>
            <a:r>
              <a:rPr lang="zh-TW" altLang="en-US" dirty="0" smtClean="0">
                <a:solidFill>
                  <a:srgbClr val="0070C0"/>
                </a:solidFill>
                <a:latin typeface="Herculanum" charset="0"/>
                <a:sym typeface="Herculanum" charset="0"/>
              </a:rPr>
              <a:t>          首尾呼應，點出「</a:t>
            </a:r>
            <a:r>
              <a:rPr lang="zh-TW" altLang="en-US" dirty="0" smtClean="0">
                <a:solidFill>
                  <a:schemeClr val="accent1"/>
                </a:solidFill>
                <a:latin typeface="Herculanum" charset="0"/>
                <a:sym typeface="Herculanum" charset="0"/>
              </a:rPr>
              <a:t>再別康橋</a:t>
            </a:r>
            <a:r>
              <a:rPr lang="zh-TW" altLang="en-US" dirty="0" smtClean="0">
                <a:solidFill>
                  <a:srgbClr val="0070C0"/>
                </a:solidFill>
                <a:latin typeface="Herculanum" charset="0"/>
                <a:sym typeface="Herculanum" charset="0"/>
              </a:rPr>
              <a:t>」的主題。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913774" y="2722693"/>
            <a:ext cx="10363826" cy="3068505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悄悄的</a:t>
            </a:r>
            <a:r>
              <a:rPr lang="en-US" altLang="ja-JP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ja-JP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en-US" altLang="ja-JP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走了，正如我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悄悄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來；</a:t>
            </a:r>
            <a:endParaRPr lang="en-US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ja-JP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en-US" altLang="ja-JP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揮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揮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衣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袖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，不帶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走</a:t>
            </a:r>
            <a:r>
              <a:rPr lang="en-US" altLang="ja-JP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片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雲彩。</a:t>
            </a:r>
            <a:endParaRPr lang="en-US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86" y="3338592"/>
            <a:ext cx="13843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/>
          </p:cNvSpPr>
          <p:nvPr/>
        </p:nvSpPr>
        <p:spPr bwMode="auto">
          <a:xfrm>
            <a:off x="8264073" y="2357790"/>
            <a:ext cx="19236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Palatino" charset="0"/>
              </a:defRPr>
            </a:lvl1pPr>
            <a:lvl2pPr algn="l">
              <a:defRPr sz="1200">
                <a:solidFill>
                  <a:schemeClr val="tx1"/>
                </a:solidFill>
                <a:latin typeface="Palatino" charset="0"/>
              </a:defRPr>
            </a:lvl2pPr>
            <a:lvl3pPr algn="l">
              <a:defRPr sz="1200">
                <a:solidFill>
                  <a:schemeClr val="tx1"/>
                </a:solidFill>
                <a:latin typeface="Palatino" charset="0"/>
              </a:defRPr>
            </a:lvl3pPr>
            <a:lvl4pPr algn="l">
              <a:defRPr sz="1200">
                <a:solidFill>
                  <a:schemeClr val="tx1"/>
                </a:solidFill>
                <a:latin typeface="Palatino" charset="0"/>
              </a:defRPr>
            </a:lvl4pPr>
            <a:lvl5pPr algn="l">
              <a:defRPr sz="1200">
                <a:solidFill>
                  <a:schemeClr val="tx1"/>
                </a:solidFill>
                <a:latin typeface="Palatino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9pPr>
          </a:lstStyle>
          <a:p>
            <a:pPr algn="ctr">
              <a:spcBef>
                <a:spcPts val="2400"/>
              </a:spcBef>
            </a:pPr>
            <a:r>
              <a:rPr lang="zh-TW" altLang="en-US" sz="3000" dirty="0">
                <a:solidFill>
                  <a:srgbClr val="3F691E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rPr>
              <a:t>類</a:t>
            </a:r>
            <a:r>
              <a:rPr lang="zh-TW" altLang="en-US" sz="3000" dirty="0" smtClean="0">
                <a:solidFill>
                  <a:srgbClr val="3F691E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rPr>
              <a:t>疊：疊字</a:t>
            </a:r>
            <a:endParaRPr lang="zh-TW" altLang="en-US" sz="3000" dirty="0">
              <a:solidFill>
                <a:srgbClr val="3F691E"/>
              </a:solidFill>
              <a:latin typeface="Gill Sans" charset="0"/>
              <a:ea typeface="新細明體" panose="02020500000000000000" pitchFamily="18" charset="-120"/>
              <a:sym typeface="Gill Sans" charset="0"/>
            </a:endParaRPr>
          </a:p>
        </p:txBody>
      </p:sp>
      <p:pic>
        <p:nvPicPr>
          <p:cNvPr id="6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298" y="3383042"/>
            <a:ext cx="13843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4" y="3446097"/>
            <a:ext cx="42672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>
            <a:spLocks/>
          </p:cNvSpPr>
          <p:nvPr/>
        </p:nvSpPr>
        <p:spPr bwMode="auto">
          <a:xfrm>
            <a:off x="201936" y="2357790"/>
            <a:ext cx="46609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Palatino" charset="0"/>
              </a:defRPr>
            </a:lvl1pPr>
            <a:lvl2pPr algn="l">
              <a:defRPr sz="1200">
                <a:solidFill>
                  <a:schemeClr val="tx1"/>
                </a:solidFill>
                <a:latin typeface="Palatino" charset="0"/>
              </a:defRPr>
            </a:lvl2pPr>
            <a:lvl3pPr algn="l">
              <a:defRPr sz="1200">
                <a:solidFill>
                  <a:schemeClr val="tx1"/>
                </a:solidFill>
                <a:latin typeface="Palatino" charset="0"/>
              </a:defRPr>
            </a:lvl3pPr>
            <a:lvl4pPr algn="l">
              <a:defRPr sz="1200">
                <a:solidFill>
                  <a:schemeClr val="tx1"/>
                </a:solidFill>
                <a:latin typeface="Palatino" charset="0"/>
              </a:defRPr>
            </a:lvl4pPr>
            <a:lvl5pPr algn="l">
              <a:defRPr sz="1200">
                <a:solidFill>
                  <a:schemeClr val="tx1"/>
                </a:solidFill>
                <a:latin typeface="Palatino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9pPr>
          </a:lstStyle>
          <a:p>
            <a:pPr algn="ctr">
              <a:spcBef>
                <a:spcPts val="2400"/>
              </a:spcBef>
            </a:pPr>
            <a:r>
              <a:rPr lang="zh-TW" altLang="en-US" sz="2800" dirty="0">
                <a:solidFill>
                  <a:srgbClr val="4D0069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rPr>
              <a:t>倒裝</a:t>
            </a:r>
            <a:r>
              <a:rPr lang="zh-TW" altLang="en-US" sz="2800" dirty="0" smtClean="0">
                <a:solidFill>
                  <a:srgbClr val="4D0069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rPr>
              <a:t>：我 </a:t>
            </a:r>
            <a:r>
              <a:rPr lang="en-US" altLang="zh-TW" sz="2800" dirty="0" smtClean="0">
                <a:solidFill>
                  <a:srgbClr val="4D0069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rPr>
              <a:t>/ </a:t>
            </a:r>
            <a:r>
              <a:rPr lang="zh-TW" altLang="en-US" sz="2800" dirty="0" smtClean="0">
                <a:solidFill>
                  <a:srgbClr val="4D0069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rPr>
              <a:t>悄悄地 </a:t>
            </a:r>
            <a:r>
              <a:rPr lang="en-US" altLang="zh-TW" sz="2800" dirty="0" smtClean="0">
                <a:solidFill>
                  <a:srgbClr val="4D0069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rPr>
              <a:t>/ </a:t>
            </a:r>
            <a:r>
              <a:rPr lang="zh-TW" altLang="en-US" sz="2800" dirty="0" smtClean="0">
                <a:solidFill>
                  <a:srgbClr val="4D0069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rPr>
              <a:t>走了</a:t>
            </a:r>
            <a:endParaRPr lang="en-US" altLang="zh-TW" sz="2800" dirty="0">
              <a:solidFill>
                <a:srgbClr val="4D0069"/>
              </a:solidFill>
              <a:latin typeface="Gill Sans" charset="0"/>
              <a:ea typeface="新細明體" panose="02020500000000000000" pitchFamily="18" charset="-120"/>
              <a:sym typeface="Gill Sans" charset="0"/>
            </a:endParaRPr>
          </a:p>
        </p:txBody>
      </p:sp>
      <p:sp>
        <p:nvSpPr>
          <p:cNvPr id="9" name="Rectangle 15"/>
          <p:cNvSpPr>
            <a:spLocks/>
          </p:cNvSpPr>
          <p:nvPr/>
        </p:nvSpPr>
        <p:spPr bwMode="auto">
          <a:xfrm>
            <a:off x="3447206" y="4368924"/>
            <a:ext cx="8399533" cy="1600438"/>
          </a:xfrm>
          <a:prstGeom prst="rect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Palatino" charset="0"/>
              </a:defRPr>
            </a:lvl1pPr>
            <a:lvl2pPr algn="l">
              <a:defRPr sz="1200">
                <a:solidFill>
                  <a:schemeClr val="tx1"/>
                </a:solidFill>
                <a:latin typeface="Palatino" charset="0"/>
              </a:defRPr>
            </a:lvl2pPr>
            <a:lvl3pPr algn="l">
              <a:defRPr sz="1200">
                <a:solidFill>
                  <a:schemeClr val="tx1"/>
                </a:solidFill>
                <a:latin typeface="Palatino" charset="0"/>
              </a:defRPr>
            </a:lvl3pPr>
            <a:lvl4pPr algn="l">
              <a:defRPr sz="1200">
                <a:solidFill>
                  <a:schemeClr val="tx1"/>
                </a:solidFill>
                <a:latin typeface="Palatino" charset="0"/>
              </a:defRPr>
            </a:lvl4pPr>
            <a:lvl5pPr algn="l">
              <a:defRPr sz="1200">
                <a:solidFill>
                  <a:schemeClr val="tx1"/>
                </a:solidFill>
                <a:latin typeface="Palatino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9pPr>
          </a:lstStyle>
          <a:p>
            <a:pPr>
              <a:spcBef>
                <a:spcPts val="2400"/>
              </a:spcBef>
            </a:pPr>
            <a:r>
              <a:rPr lang="zh-TW" altLang="en-US" sz="2800" dirty="0" smtClean="0">
                <a:latin typeface="Gill Sans" charset="0"/>
                <a:ea typeface="新細明體" panose="02020500000000000000" pitchFamily="18" charset="-120"/>
                <a:sym typeface="Gill Sans" charset="0"/>
              </a:rPr>
              <a:t>◎上段「無聲勝有聲」與首尾兩節「輕輕」、「悄悄」  相呼應，情感由歡喜激昂轉為離別感傷。</a:t>
            </a:r>
            <a:endParaRPr lang="en-US" altLang="zh-TW" sz="2800" dirty="0" smtClean="0">
              <a:latin typeface="Gill Sans" charset="0"/>
              <a:ea typeface="新細明體" panose="02020500000000000000" pitchFamily="18" charset="-120"/>
              <a:sym typeface="Gill Sans" charset="0"/>
            </a:endParaRPr>
          </a:p>
          <a:p>
            <a:pPr>
              <a:spcBef>
                <a:spcPts val="2400"/>
              </a:spcBef>
            </a:pPr>
            <a:r>
              <a:rPr lang="zh-TW" altLang="en-US" sz="2800" dirty="0" smtClean="0">
                <a:latin typeface="Gill Sans" charset="0"/>
                <a:ea typeface="新細明體" panose="02020500000000000000" pitchFamily="18" charset="-120"/>
                <a:sym typeface="Gill Sans" charset="0"/>
              </a:rPr>
              <a:t>◎移情作用使得無情之物也同感離別的惆悵。</a:t>
            </a:r>
            <a:endParaRPr lang="zh-TW" altLang="en-US" sz="2800" dirty="0">
              <a:latin typeface="Gill Sans" charset="0"/>
              <a:ea typeface="新細明體" panose="02020500000000000000" pitchFamily="18" charset="-120"/>
              <a:sym typeface="Gill Sans" charset="0"/>
            </a:endParaRPr>
          </a:p>
        </p:txBody>
      </p:sp>
      <p:sp>
        <p:nvSpPr>
          <p:cNvPr id="10" name="Oval 3"/>
          <p:cNvSpPr>
            <a:spLocks/>
          </p:cNvSpPr>
          <p:nvPr/>
        </p:nvSpPr>
        <p:spPr bwMode="auto">
          <a:xfrm>
            <a:off x="8083059" y="2777351"/>
            <a:ext cx="635000" cy="698500"/>
          </a:xfrm>
          <a:prstGeom prst="ellipse">
            <a:avLst/>
          </a:prstGeom>
          <a:noFill/>
          <a:ln w="63500" cap="flat">
            <a:solidFill>
              <a:srgbClr val="FF0000">
                <a:alpha val="60999"/>
              </a:srgb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11" name="Oval 3"/>
          <p:cNvSpPr>
            <a:spLocks/>
          </p:cNvSpPr>
          <p:nvPr/>
        </p:nvSpPr>
        <p:spPr bwMode="auto">
          <a:xfrm>
            <a:off x="8069217" y="3554446"/>
            <a:ext cx="635000" cy="698500"/>
          </a:xfrm>
          <a:prstGeom prst="ellipse">
            <a:avLst/>
          </a:prstGeom>
          <a:noFill/>
          <a:ln w="63500" cap="flat">
            <a:solidFill>
              <a:srgbClr val="FF0000">
                <a:alpha val="60999"/>
              </a:srgb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187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zh-TW" altLang="en-US" sz="5400" dirty="0" smtClean="0">
                <a:solidFill>
                  <a:srgbClr val="FF0000"/>
                </a:solidFill>
                <a:ea typeface="新細明體" panose="02020500000000000000" pitchFamily="18" charset="-120"/>
              </a:rPr>
              <a:t>新  詩  解  讀  要  領</a:t>
            </a:r>
            <a:endParaRPr lang="zh-TW" altLang="en-US" sz="5400" dirty="0">
              <a:solidFill>
                <a:srgbClr val="FF0000"/>
              </a:solidFill>
              <a:ea typeface="新細明體" panose="02020500000000000000" pitchFamily="18" charset="-120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53671" y="1777008"/>
            <a:ext cx="9184459" cy="4107656"/>
          </a:xfrm>
          <a:ln/>
        </p:spPr>
        <p:txBody>
          <a:bodyPr/>
          <a:lstStyle/>
          <a:p>
            <a:pPr marL="196447" indent="0">
              <a:buNone/>
            </a:pPr>
            <a:r>
              <a:rPr lang="en-US" altLang="zh-TW" sz="3200" dirty="0">
                <a:effectLst>
                  <a:outerShdw blurRad="38100" dist="38100" dir="2700000" algn="tl">
                    <a:srgbClr val="000000"/>
                  </a:outerShdw>
                </a:effectLst>
                <a:ea typeface="新細明體" panose="02020500000000000000" pitchFamily="18" charset="-120"/>
              </a:rPr>
              <a:t>(</a:t>
            </a:r>
            <a:r>
              <a:rPr lang="zh-TW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ea typeface="新細明體" panose="02020500000000000000" pitchFamily="18" charset="-120"/>
              </a:rPr>
              <a:t>一</a:t>
            </a:r>
            <a:r>
              <a:rPr lang="en-US" altLang="zh-TW" sz="3200" dirty="0">
                <a:effectLst>
                  <a:outerShdw blurRad="38100" dist="38100" dir="2700000" algn="tl">
                    <a:srgbClr val="000000"/>
                  </a:outerShdw>
                </a:effectLst>
                <a:ea typeface="新細明體" panose="02020500000000000000" pitchFamily="18" charset="-120"/>
              </a:rPr>
              <a:t>) </a:t>
            </a:r>
            <a:r>
              <a:rPr lang="zh-TW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ea typeface="新細明體" panose="02020500000000000000" pitchFamily="18" charset="-120"/>
              </a:rPr>
              <a:t>以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anose="02020500000000000000" pitchFamily="18" charset="-120"/>
              </a:rPr>
              <a:t>題目</a:t>
            </a:r>
            <a:r>
              <a:rPr lang="zh-TW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ea typeface="新細明體" panose="02020500000000000000" pitchFamily="18" charset="-120"/>
              </a:rPr>
              <a:t>為聯想線索</a:t>
            </a:r>
            <a:endParaRPr lang="zh-TW" altLang="en-US" sz="3200" dirty="0">
              <a:ea typeface="新細明體" panose="02020500000000000000" pitchFamily="18" charset="-120"/>
            </a:endParaRPr>
          </a:p>
          <a:p>
            <a:pPr marL="473257">
              <a:buBlip>
                <a:blip r:embed="rId2"/>
              </a:buBlip>
            </a:pPr>
            <a:r>
              <a:rPr lang="zh-TW" altLang="en-US" sz="3200" dirty="0">
                <a:ea typeface="新細明體" panose="02020500000000000000" pitchFamily="18" charset="-120"/>
              </a:rPr>
              <a:t>例子：「商禽眼：一對相戀的魚</a:t>
            </a:r>
            <a:r>
              <a:rPr lang="en-US" altLang="zh-TW" sz="3200" dirty="0">
                <a:ea typeface="新細明體" panose="02020500000000000000" pitchFamily="18" charset="-120"/>
              </a:rPr>
              <a:t>/</a:t>
            </a:r>
            <a:r>
              <a:rPr lang="zh-TW" altLang="en-US" sz="3200" dirty="0">
                <a:ea typeface="新細明體" panose="02020500000000000000" pitchFamily="18" charset="-120"/>
              </a:rPr>
              <a:t>尾巴要在四十歲以後才出現」</a:t>
            </a:r>
          </a:p>
          <a:p>
            <a:pPr marL="473257">
              <a:buBlip>
                <a:blip r:embed="rId2"/>
              </a:buBlip>
            </a:pPr>
            <a:r>
              <a:rPr lang="zh-TW" altLang="en-US" sz="3200" dirty="0">
                <a:ea typeface="新細明體" panose="02020500000000000000" pitchFamily="18" charset="-120"/>
              </a:rPr>
              <a:t>解讀：題為「眼」，寫的卻是「魚」</a:t>
            </a:r>
            <a:r>
              <a:rPr lang="zh-TW" altLang="en-US" sz="3200" dirty="0" smtClean="0">
                <a:ea typeface="新細明體" panose="02020500000000000000" pitchFamily="18" charset="-120"/>
              </a:rPr>
              <a:t>。「魚」跟「眼」有</a:t>
            </a:r>
            <a:r>
              <a:rPr lang="zh-TW" altLang="en-US" sz="3200" dirty="0">
                <a:ea typeface="新細明體" panose="02020500000000000000" pitchFamily="18" charset="-120"/>
              </a:rPr>
              <a:t>何相干？因為眼睛有所謂「魚尾紋」。所以作者就運用魚的意象來表現。</a:t>
            </a:r>
          </a:p>
        </p:txBody>
      </p:sp>
    </p:spTree>
    <p:extLst>
      <p:ext uri="{BB962C8B-B14F-4D97-AF65-F5344CB8AC3E}">
        <p14:creationId xmlns:p14="http://schemas.microsoft.com/office/powerpoint/2010/main" val="29315994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92426" y="210394"/>
            <a:ext cx="9969386" cy="6442224"/>
          </a:xfrm>
          <a:ln/>
        </p:spPr>
        <p:txBody>
          <a:bodyPr/>
          <a:lstStyle/>
          <a:p>
            <a:pPr marL="196447" indent="0">
              <a:buNone/>
            </a:pPr>
            <a:r>
              <a:rPr lang="en-US" altLang="zh-TW" sz="3200" dirty="0">
                <a:effectLst>
                  <a:outerShdw blurRad="38100" dist="38100" dir="2700000" algn="tl">
                    <a:srgbClr val="000000"/>
                  </a:outerShdw>
                </a:effectLst>
                <a:ea typeface="新細明體" panose="02020500000000000000" pitchFamily="18" charset="-120"/>
              </a:rPr>
              <a:t>(</a:t>
            </a:r>
            <a:r>
              <a:rPr lang="zh-TW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ea typeface="新細明體" panose="02020500000000000000" pitchFamily="18" charset="-120"/>
              </a:rPr>
              <a:t>二</a:t>
            </a:r>
            <a:r>
              <a:rPr lang="en-US" altLang="zh-TW" sz="3200" dirty="0">
                <a:effectLst>
                  <a:outerShdw blurRad="38100" dist="38100" dir="2700000" algn="tl">
                    <a:srgbClr val="000000"/>
                  </a:outerShdw>
                </a:effectLst>
                <a:ea typeface="新細明體" panose="02020500000000000000" pitchFamily="18" charset="-120"/>
              </a:rPr>
              <a:t>) </a:t>
            </a:r>
            <a:r>
              <a:rPr lang="zh-TW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ea typeface="新細明體" panose="02020500000000000000" pitchFamily="18" charset="-120"/>
              </a:rPr>
              <a:t>掌握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anose="02020500000000000000" pitchFamily="18" charset="-120"/>
              </a:rPr>
              <a:t>詩眼</a:t>
            </a:r>
            <a:endParaRPr lang="zh-TW" altLang="en-US" sz="3200" dirty="0">
              <a:solidFill>
                <a:srgbClr val="FF0000"/>
              </a:solidFill>
              <a:ea typeface="新細明體" panose="02020500000000000000" pitchFamily="18" charset="-120"/>
            </a:endParaRPr>
          </a:p>
          <a:p>
            <a:pPr marL="473257">
              <a:buBlip>
                <a:blip r:embed="rId2"/>
              </a:buBlip>
            </a:pPr>
            <a:r>
              <a:rPr lang="zh-TW" altLang="en-US" sz="2800" dirty="0" smtClean="0">
                <a:ea typeface="新細明體" panose="02020500000000000000" pitchFamily="18" charset="-120"/>
              </a:rPr>
              <a:t>例：鄭</a:t>
            </a:r>
            <a:r>
              <a:rPr lang="zh-TW" altLang="en-US" sz="2800" dirty="0">
                <a:ea typeface="新細明體" panose="02020500000000000000" pitchFamily="18" charset="-120"/>
              </a:rPr>
              <a:t>愁</a:t>
            </a:r>
            <a:r>
              <a:rPr lang="zh-TW" altLang="en-US" sz="2800" dirty="0" smtClean="0">
                <a:ea typeface="新細明體" panose="02020500000000000000" pitchFamily="18" charset="-120"/>
              </a:rPr>
              <a:t>予</a:t>
            </a:r>
            <a:r>
              <a:rPr lang="en-US" altLang="zh-TW" sz="2800" dirty="0" smtClean="0">
                <a:ea typeface="新細明體" panose="02020500000000000000" pitchFamily="18" charset="-120"/>
              </a:rPr>
              <a:t>〈</a:t>
            </a:r>
            <a:r>
              <a:rPr lang="zh-TW" altLang="en-US" sz="2800" dirty="0" smtClean="0">
                <a:ea typeface="新細明體" panose="02020500000000000000" pitchFamily="18" charset="-120"/>
              </a:rPr>
              <a:t>錯誤</a:t>
            </a:r>
            <a:r>
              <a:rPr lang="en-US" altLang="zh-TW" sz="2800" dirty="0" smtClean="0">
                <a:ea typeface="新細明體" panose="02020500000000000000" pitchFamily="18" charset="-120"/>
              </a:rPr>
              <a:t>〉</a:t>
            </a:r>
            <a:r>
              <a:rPr lang="zh-TW" altLang="en-US" sz="2800" dirty="0" smtClean="0">
                <a:ea typeface="新細明體" panose="02020500000000000000" pitchFamily="18" charset="-120"/>
              </a:rPr>
              <a:t>：</a:t>
            </a:r>
            <a:r>
              <a:rPr lang="zh-TW" altLang="en-US" sz="2800" dirty="0">
                <a:ea typeface="新細明體" panose="02020500000000000000" pitchFamily="18" charset="-120"/>
              </a:rPr>
              <a:t>我打江南走過</a:t>
            </a:r>
            <a:r>
              <a:rPr lang="en-US" altLang="zh-TW" sz="2800" dirty="0">
                <a:ea typeface="新細明體" panose="02020500000000000000" pitchFamily="18" charset="-120"/>
              </a:rPr>
              <a:t>/</a:t>
            </a:r>
            <a:r>
              <a:rPr lang="zh-TW" altLang="en-US" sz="2800" dirty="0">
                <a:ea typeface="新細明體" panose="02020500000000000000" pitchFamily="18" charset="-120"/>
              </a:rPr>
              <a:t>那等在季節裡的容顏如蓮花的開落</a:t>
            </a:r>
            <a:r>
              <a:rPr lang="en-US" altLang="zh-TW" sz="2800" dirty="0">
                <a:ea typeface="新細明體" panose="02020500000000000000" pitchFamily="18" charset="-120"/>
              </a:rPr>
              <a:t>/</a:t>
            </a:r>
            <a:r>
              <a:rPr lang="zh-TW" altLang="en-US" sz="2800" dirty="0">
                <a:ea typeface="新細明體" panose="02020500000000000000" pitchFamily="18" charset="-120"/>
              </a:rPr>
              <a:t>東風不來，三月的柳絮不飛</a:t>
            </a:r>
            <a:r>
              <a:rPr lang="en-US" altLang="zh-TW" sz="2800" dirty="0">
                <a:ea typeface="新細明體" panose="02020500000000000000" pitchFamily="18" charset="-120"/>
              </a:rPr>
              <a:t>/</a:t>
            </a:r>
            <a:r>
              <a:rPr lang="zh-TW" altLang="en-US" sz="2800" dirty="0">
                <a:ea typeface="新細明體" panose="02020500000000000000" pitchFamily="18" charset="-120"/>
              </a:rPr>
              <a:t>你底心如小小的寂寞的城</a:t>
            </a:r>
            <a:r>
              <a:rPr lang="en-US" altLang="zh-TW" sz="2800" dirty="0">
                <a:ea typeface="新細明體" panose="02020500000000000000" pitchFamily="18" charset="-120"/>
              </a:rPr>
              <a:t>/</a:t>
            </a:r>
            <a:r>
              <a:rPr lang="zh-TW" altLang="en-US" sz="2800" dirty="0">
                <a:ea typeface="新細明體" panose="02020500000000000000" pitchFamily="18" charset="-120"/>
              </a:rPr>
              <a:t>恰若青石的街道向晚</a:t>
            </a:r>
            <a:r>
              <a:rPr lang="en-US" altLang="zh-TW" sz="2800" dirty="0">
                <a:ea typeface="新細明體" panose="02020500000000000000" pitchFamily="18" charset="-120"/>
              </a:rPr>
              <a:t>/</a:t>
            </a:r>
            <a:r>
              <a:rPr lang="zh-TW" altLang="en-US" sz="2800" dirty="0">
                <a:ea typeface="新細明體" panose="02020500000000000000" pitchFamily="18" charset="-120"/>
              </a:rPr>
              <a:t>跫音不響，三月的春帷不揭</a:t>
            </a:r>
            <a:r>
              <a:rPr lang="en-US" altLang="zh-TW" sz="2800" dirty="0">
                <a:ea typeface="新細明體" panose="02020500000000000000" pitchFamily="18" charset="-120"/>
              </a:rPr>
              <a:t>/</a:t>
            </a:r>
            <a:r>
              <a:rPr lang="zh-TW" altLang="en-US" sz="2800" dirty="0">
                <a:ea typeface="新細明體" panose="02020500000000000000" pitchFamily="18" charset="-120"/>
              </a:rPr>
              <a:t>你底心是小小的窗扉緊掩</a:t>
            </a:r>
            <a:r>
              <a:rPr lang="en-US" altLang="zh-TW" sz="2800" dirty="0">
                <a:ea typeface="新細明體" panose="02020500000000000000" pitchFamily="18" charset="-120"/>
              </a:rPr>
              <a:t>/</a:t>
            </a:r>
            <a:r>
              <a:rPr lang="zh-TW" altLang="en-US" sz="2800" dirty="0">
                <a:ea typeface="新細明體" panose="02020500000000000000" pitchFamily="18" charset="-120"/>
              </a:rPr>
              <a:t>我達達的馬蹄是美麗的錯誤</a:t>
            </a:r>
            <a:r>
              <a:rPr lang="en-US" altLang="zh-TW" sz="2800" dirty="0">
                <a:ea typeface="新細明體" panose="02020500000000000000" pitchFamily="18" charset="-120"/>
              </a:rPr>
              <a:t>/</a:t>
            </a:r>
            <a:r>
              <a:rPr lang="zh-TW" altLang="en-US" sz="2800" dirty="0">
                <a:ea typeface="新細明體" panose="02020500000000000000" pitchFamily="18" charset="-120"/>
              </a:rPr>
              <a:t>我不是歸人，是個</a:t>
            </a:r>
            <a:r>
              <a:rPr lang="zh-TW" altLang="en-US" sz="2800" dirty="0" smtClean="0">
                <a:ea typeface="新細明體" panose="02020500000000000000" pitchFamily="18" charset="-120"/>
              </a:rPr>
              <a:t>過客。</a:t>
            </a:r>
            <a:endParaRPr lang="zh-TW" altLang="en-US" sz="2800" dirty="0">
              <a:ea typeface="新細明體" panose="02020500000000000000" pitchFamily="18" charset="-120"/>
            </a:endParaRPr>
          </a:p>
          <a:p>
            <a:pPr marL="473257">
              <a:buBlip>
                <a:blip r:embed="rId2"/>
              </a:buBlip>
            </a:pPr>
            <a:r>
              <a:rPr lang="zh-TW" altLang="en-US" sz="2800" dirty="0">
                <a:ea typeface="新細明體" panose="02020500000000000000" pitchFamily="18" charset="-120"/>
              </a:rPr>
              <a:t>「我不是歸人，是個過客」是本詩的</a:t>
            </a:r>
            <a:r>
              <a:rPr lang="zh-TW" altLang="en-US" sz="2800" dirty="0">
                <a:solidFill>
                  <a:srgbClr val="FF0000"/>
                </a:solidFill>
                <a:ea typeface="新細明體" panose="02020500000000000000" pitchFamily="18" charset="-120"/>
              </a:rPr>
              <a:t>詩眼</a:t>
            </a:r>
            <a:r>
              <a:rPr lang="zh-TW" altLang="en-US" sz="2800" dirty="0">
                <a:ea typeface="新細明體" panose="02020500000000000000" pitchFamily="18" charset="-120"/>
              </a:rPr>
              <a:t>。從這裡我們看出：</a:t>
            </a:r>
            <a:r>
              <a:rPr lang="en-US" altLang="zh-TW" sz="2800" dirty="0">
                <a:ea typeface="新細明體" panose="02020500000000000000" pitchFamily="18" charset="-120"/>
              </a:rPr>
              <a:t>(1)</a:t>
            </a:r>
            <a:r>
              <a:rPr lang="zh-TW" altLang="en-US" sz="2800" dirty="0">
                <a:ea typeface="新細明體" panose="02020500000000000000" pitchFamily="18" charset="-120"/>
              </a:rPr>
              <a:t>「我」既是過客，那麼「你」就是企盼丈夫歸來的思</a:t>
            </a:r>
            <a:r>
              <a:rPr lang="zh-TW" altLang="en-US" sz="2800" dirty="0" smtClean="0">
                <a:ea typeface="新細明體" panose="02020500000000000000" pitchFamily="18" charset="-120"/>
              </a:rPr>
              <a:t>婦</a:t>
            </a:r>
            <a:r>
              <a:rPr lang="en-US" altLang="zh-TW" sz="2800" dirty="0">
                <a:ea typeface="新細明體" panose="02020500000000000000" pitchFamily="18" charset="-120"/>
              </a:rPr>
              <a:t> </a:t>
            </a:r>
            <a:r>
              <a:rPr lang="zh-TW" altLang="en-US" sz="2800" dirty="0" smtClean="0">
                <a:ea typeface="新細明體" panose="02020500000000000000" pitchFamily="18" charset="-120"/>
              </a:rPr>
              <a:t> </a:t>
            </a:r>
            <a:r>
              <a:rPr lang="en-US" altLang="zh-TW" sz="2800" dirty="0">
                <a:ea typeface="新細明體" panose="02020500000000000000" pitchFamily="18" charset="-120"/>
              </a:rPr>
              <a:t>(2</a:t>
            </a:r>
            <a:r>
              <a:rPr lang="en-US" altLang="zh-TW" sz="2800" dirty="0" smtClean="0">
                <a:ea typeface="新細明體" panose="02020500000000000000" pitchFamily="18" charset="-120"/>
              </a:rPr>
              <a:t>) </a:t>
            </a:r>
            <a:r>
              <a:rPr lang="zh-TW" altLang="en-US" sz="2800" dirty="0" smtClean="0">
                <a:ea typeface="新細明體" panose="02020500000000000000" pitchFamily="18" charset="-120"/>
              </a:rPr>
              <a:t>因為</a:t>
            </a:r>
            <a:r>
              <a:rPr lang="zh-TW" altLang="en-US" sz="2800" dirty="0">
                <a:ea typeface="新細明體" panose="02020500000000000000" pitchFamily="18" charset="-120"/>
              </a:rPr>
              <a:t>「我不是歸人，是個過客」，才會造成「美麗的錯誤」，而錯誤之所以美麗，是由於你那如「小小的寂寞的城、窗扉緊掩」的心突然被打開，讓「你」在主觀的期待中有了霎那間的驚喜 </a:t>
            </a:r>
            <a:r>
              <a:rPr lang="zh-TW" altLang="en-US" sz="2800" dirty="0" smtClean="0">
                <a:ea typeface="新細明體" panose="02020500000000000000" pitchFamily="18" charset="-120"/>
              </a:rPr>
              <a:t> </a:t>
            </a:r>
            <a:r>
              <a:rPr lang="en-US" altLang="zh-TW" sz="2800" dirty="0" smtClean="0">
                <a:ea typeface="新細明體" panose="02020500000000000000" pitchFamily="18" charset="-120"/>
              </a:rPr>
              <a:t>(</a:t>
            </a:r>
            <a:r>
              <a:rPr lang="en-US" altLang="zh-TW" sz="2800" dirty="0">
                <a:ea typeface="新細明體" panose="02020500000000000000" pitchFamily="18" charset="-120"/>
              </a:rPr>
              <a:t>3</a:t>
            </a:r>
            <a:r>
              <a:rPr lang="en-US" altLang="zh-TW" sz="2800" dirty="0" smtClean="0">
                <a:ea typeface="新細明體" panose="02020500000000000000" pitchFamily="18" charset="-120"/>
              </a:rPr>
              <a:t>) </a:t>
            </a:r>
            <a:r>
              <a:rPr lang="zh-TW" altLang="en-US" sz="2800" dirty="0" smtClean="0">
                <a:ea typeface="新細明體" panose="02020500000000000000" pitchFamily="18" charset="-120"/>
              </a:rPr>
              <a:t>全</a:t>
            </a:r>
            <a:r>
              <a:rPr lang="zh-TW" altLang="en-US" sz="2800" dirty="0">
                <a:ea typeface="新細明體" panose="02020500000000000000" pitchFamily="18" charset="-120"/>
              </a:rPr>
              <a:t>詩充滿悵惘之情。</a:t>
            </a:r>
          </a:p>
        </p:txBody>
      </p:sp>
    </p:spTree>
    <p:extLst>
      <p:ext uri="{BB962C8B-B14F-4D97-AF65-F5344CB8AC3E}">
        <p14:creationId xmlns:p14="http://schemas.microsoft.com/office/powerpoint/2010/main" val="1257203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27094" y="607219"/>
            <a:ext cx="9500049" cy="5500688"/>
          </a:xfrm>
          <a:ln/>
        </p:spPr>
        <p:txBody>
          <a:bodyPr/>
          <a:lstStyle/>
          <a:p>
            <a:pPr marL="196447" indent="0">
              <a:buNone/>
            </a:pPr>
            <a:r>
              <a:rPr lang="en-US" altLang="zh-TW" sz="3200" dirty="0">
                <a:effectLst>
                  <a:outerShdw blurRad="38100" dist="38100" dir="2700000" algn="tl">
                    <a:srgbClr val="000000"/>
                  </a:outerShdw>
                </a:effectLst>
                <a:ea typeface="新細明體" panose="02020500000000000000" pitchFamily="18" charset="-120"/>
              </a:rPr>
              <a:t>(</a:t>
            </a:r>
            <a:r>
              <a:rPr lang="zh-TW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ea typeface="新細明體" panose="02020500000000000000" pitchFamily="18" charset="-120"/>
              </a:rPr>
              <a:t>三</a:t>
            </a:r>
            <a:r>
              <a:rPr lang="en-US" altLang="zh-TW" sz="3200" dirty="0">
                <a:effectLst>
                  <a:outerShdw blurRad="38100" dist="38100" dir="2700000" algn="tl">
                    <a:srgbClr val="000000"/>
                  </a:outerShdw>
                </a:effectLst>
                <a:ea typeface="新細明體" panose="02020500000000000000" pitchFamily="18" charset="-120"/>
              </a:rPr>
              <a:t>) 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anose="02020500000000000000" pitchFamily="18" charset="-120"/>
              </a:rPr>
              <a:t>還原意象</a:t>
            </a:r>
            <a:r>
              <a:rPr lang="zh-TW" altLang="en-US" sz="3200" dirty="0">
                <a:effectLst>
                  <a:outerShdw blurRad="38100" dist="38100" dir="2700000" algn="tl">
                    <a:srgbClr val="000000"/>
                  </a:outerShdw>
                </a:effectLst>
                <a:ea typeface="新細明體" panose="02020500000000000000" pitchFamily="18" charset="-120"/>
              </a:rPr>
              <a:t>為意義</a:t>
            </a:r>
            <a:endParaRPr lang="zh-TW" altLang="en-US" sz="3200" dirty="0">
              <a:ea typeface="新細明體" panose="02020500000000000000" pitchFamily="18" charset="-120"/>
            </a:endParaRPr>
          </a:p>
          <a:p>
            <a:pPr marL="473257">
              <a:buBlip>
                <a:blip r:embed="rId2"/>
              </a:buBlip>
            </a:pPr>
            <a:r>
              <a:rPr lang="zh-TW" altLang="en-US" sz="3200" dirty="0">
                <a:ea typeface="新細明體" panose="02020500000000000000" pitchFamily="18" charset="-120"/>
              </a:rPr>
              <a:t>例子：「余光中尋李白：酒入豪腸</a:t>
            </a:r>
            <a:r>
              <a:rPr lang="en-US" altLang="zh-TW" sz="3200" dirty="0">
                <a:ea typeface="新細明體" panose="02020500000000000000" pitchFamily="18" charset="-120"/>
              </a:rPr>
              <a:t>/</a:t>
            </a:r>
            <a:r>
              <a:rPr lang="zh-TW" altLang="en-US" sz="3200" dirty="0">
                <a:ea typeface="新細明體" panose="02020500000000000000" pitchFamily="18" charset="-120"/>
              </a:rPr>
              <a:t>七分釀成了月光</a:t>
            </a:r>
            <a:r>
              <a:rPr lang="en-US" altLang="zh-TW" sz="3200" dirty="0">
                <a:ea typeface="新細明體" panose="02020500000000000000" pitchFamily="18" charset="-120"/>
              </a:rPr>
              <a:t>/</a:t>
            </a:r>
            <a:r>
              <a:rPr lang="zh-TW" altLang="en-US" sz="3200" dirty="0">
                <a:ea typeface="新細明體" panose="02020500000000000000" pitchFamily="18" charset="-120"/>
              </a:rPr>
              <a:t>餘下的三分嘯成劍氣</a:t>
            </a:r>
            <a:r>
              <a:rPr lang="en-US" altLang="zh-TW" sz="3200" dirty="0">
                <a:ea typeface="新細明體" panose="02020500000000000000" pitchFamily="18" charset="-120"/>
              </a:rPr>
              <a:t>/</a:t>
            </a:r>
            <a:r>
              <a:rPr lang="zh-TW" altLang="en-US" sz="3200" dirty="0">
                <a:ea typeface="新細明體" panose="02020500000000000000" pitchFamily="18" charset="-120"/>
              </a:rPr>
              <a:t>繡口一吐就半個盛唐」</a:t>
            </a:r>
          </a:p>
          <a:p>
            <a:pPr marL="473257">
              <a:buBlip>
                <a:blip r:embed="rId2"/>
              </a:buBlip>
            </a:pPr>
            <a:r>
              <a:rPr lang="zh-TW" altLang="en-US" sz="3200" dirty="0">
                <a:ea typeface="新細明體" panose="02020500000000000000" pitchFamily="18" charset="-120"/>
              </a:rPr>
              <a:t>這三行詩寫李白喝酒，全是意象的跳接重組，看起來相當超現實且不合邏輯。可從李白的詩人形象加以聯想，把具體的意象還原成抽象的意義，便可以得出：第一行寫李白是浪漫的酒仙、詩仙，第二行寫李白是豪爽的詩俠，第三行寫李白與杜甫在盛唐詩壇中平分秋色。</a:t>
            </a:r>
          </a:p>
        </p:txBody>
      </p:sp>
    </p:spTree>
    <p:extLst>
      <p:ext uri="{BB962C8B-B14F-4D97-AF65-F5344CB8AC3E}">
        <p14:creationId xmlns:p14="http://schemas.microsoft.com/office/powerpoint/2010/main" val="2997969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16702" y="223242"/>
            <a:ext cx="9969386" cy="6000750"/>
          </a:xfrm>
          <a:ln/>
        </p:spPr>
        <p:txBody>
          <a:bodyPr/>
          <a:lstStyle/>
          <a:p>
            <a:pPr marL="196447" indent="0">
              <a:buNone/>
            </a:pPr>
            <a:r>
              <a:rPr lang="en-US" altLang="zh-TW" sz="2800" dirty="0">
                <a:effectLst>
                  <a:outerShdw blurRad="38100" dist="38100" dir="2700000" algn="tl">
                    <a:srgbClr val="000000"/>
                  </a:outerShdw>
                </a:effectLst>
                <a:ea typeface="新細明體" panose="02020500000000000000" pitchFamily="18" charset="-120"/>
              </a:rPr>
              <a:t>(</a:t>
            </a:r>
            <a:r>
              <a:rPr lang="zh-TW" altLang="en-US" sz="2800" dirty="0">
                <a:effectLst>
                  <a:outerShdw blurRad="38100" dist="38100" dir="2700000" algn="tl">
                    <a:srgbClr val="000000"/>
                  </a:outerShdw>
                </a:effectLst>
                <a:ea typeface="新細明體" panose="02020500000000000000" pitchFamily="18" charset="-120"/>
              </a:rPr>
              <a:t>四</a:t>
            </a:r>
            <a:r>
              <a:rPr lang="en-US" altLang="zh-TW" sz="2800" dirty="0">
                <a:effectLst>
                  <a:outerShdw blurRad="38100" dist="38100" dir="2700000" algn="tl">
                    <a:srgbClr val="000000"/>
                  </a:outerShdw>
                </a:effectLst>
                <a:ea typeface="新細明體" panose="02020500000000000000" pitchFamily="18" charset="-120"/>
              </a:rPr>
              <a:t>) </a:t>
            </a:r>
            <a:r>
              <a:rPr lang="zh-TW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anose="02020500000000000000" pitchFamily="18" charset="-120"/>
              </a:rPr>
              <a:t>稀釋詩語言</a:t>
            </a:r>
            <a:endParaRPr lang="zh-TW" altLang="en-US" sz="2800" dirty="0">
              <a:solidFill>
                <a:srgbClr val="FF0000"/>
              </a:solidFill>
              <a:ea typeface="新細明體" panose="02020500000000000000" pitchFamily="18" charset="-120"/>
            </a:endParaRPr>
          </a:p>
          <a:p>
            <a:pPr marL="473257">
              <a:buBlip>
                <a:blip r:embed="rId2"/>
              </a:buBlip>
            </a:pPr>
            <a:r>
              <a:rPr lang="zh-TW" altLang="en-US" sz="2800" dirty="0" smtClean="0">
                <a:ea typeface="新細明體" panose="02020500000000000000" pitchFamily="18" charset="-120"/>
              </a:rPr>
              <a:t>例：</a:t>
            </a:r>
            <a:r>
              <a:rPr lang="zh-TW" altLang="en-US" sz="2800" dirty="0">
                <a:ea typeface="新細明體" panose="02020500000000000000" pitchFamily="18" charset="-120"/>
              </a:rPr>
              <a:t>「蔚瑛散步的黃昏：那小路鋪以紅珍珠通往太陽的寢室」</a:t>
            </a:r>
          </a:p>
          <a:p>
            <a:pPr marL="196447" indent="0">
              <a:buNone/>
            </a:pPr>
            <a:r>
              <a:rPr lang="zh-TW" altLang="en-US" sz="2800" dirty="0">
                <a:ea typeface="新細明體" panose="02020500000000000000" pitchFamily="18" charset="-120"/>
              </a:rPr>
              <a:t>這是極其濃縮而曲折的現代詩語言，一一擴展、伸直的結果，意思無非是：黃昏了，太陽也即將下山休息；餘暉照在小路上，好像鋪上了一層紅珍珠。</a:t>
            </a:r>
          </a:p>
          <a:p>
            <a:pPr marL="473257">
              <a:buBlip>
                <a:blip r:embed="rId2"/>
              </a:buBlip>
            </a:pPr>
            <a:r>
              <a:rPr lang="zh-TW" altLang="en-US" sz="2800" dirty="0" smtClean="0">
                <a:ea typeface="新細明體" panose="02020500000000000000" pitchFamily="18" charset="-120"/>
              </a:rPr>
              <a:t>例：</a:t>
            </a:r>
            <a:r>
              <a:rPr lang="zh-TW" altLang="en-US" sz="2800" dirty="0">
                <a:ea typeface="新細明體" panose="02020500000000000000" pitchFamily="18" charset="-120"/>
              </a:rPr>
              <a:t>「鄭愁予邊界酒店：秋天的疆土</a:t>
            </a:r>
            <a:r>
              <a:rPr lang="en-US" altLang="zh-TW" sz="2800" dirty="0">
                <a:ea typeface="新細明體" panose="02020500000000000000" pitchFamily="18" charset="-120"/>
              </a:rPr>
              <a:t>/</a:t>
            </a:r>
            <a:r>
              <a:rPr lang="zh-TW" altLang="en-US" sz="2800" dirty="0">
                <a:ea typeface="新細明體" panose="02020500000000000000" pitchFamily="18" charset="-120"/>
              </a:rPr>
              <a:t>分界在同一個夕陽下」</a:t>
            </a:r>
          </a:p>
          <a:p>
            <a:pPr marL="196447" indent="0">
              <a:buNone/>
            </a:pPr>
            <a:r>
              <a:rPr lang="zh-TW" altLang="en-US" sz="2800" dirty="0">
                <a:ea typeface="新細明體" panose="02020500000000000000" pitchFamily="18" charset="-120"/>
              </a:rPr>
              <a:t>這一行詩句，「秋天」、「疆土」、「夕陽下」等意象壓縮成一句，伸展後換成散文句法便是：這個世界有國與國的藩籬，在一個秋天的黃昏，我來到邊界</a:t>
            </a:r>
            <a:r>
              <a:rPr lang="en-US" altLang="zh-TW" sz="2800" dirty="0">
                <a:ea typeface="新細明體" panose="02020500000000000000" pitchFamily="18" charset="-120"/>
              </a:rPr>
              <a:t>......</a:t>
            </a:r>
          </a:p>
        </p:txBody>
      </p:sp>
    </p:spTree>
    <p:extLst>
      <p:ext uri="{BB962C8B-B14F-4D97-AF65-F5344CB8AC3E}">
        <p14:creationId xmlns:p14="http://schemas.microsoft.com/office/powerpoint/2010/main" val="1664118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ChangeArrowheads="1"/>
          </p:cNvSpPr>
          <p:nvPr>
            <p:ph type="title"/>
          </p:nvPr>
        </p:nvSpPr>
        <p:spPr>
          <a:xfrm>
            <a:off x="1059657" y="446484"/>
            <a:ext cx="3908854" cy="1482328"/>
          </a:xfrm>
          <a:ln/>
        </p:spPr>
        <p:txBody>
          <a:bodyPr/>
          <a:lstStyle/>
          <a:p>
            <a:r>
              <a:rPr lang="en-US" altLang="zh-TW" sz="4000" dirty="0">
                <a:ea typeface="新細明體" panose="02020500000000000000" pitchFamily="18" charset="-120"/>
              </a:rPr>
              <a:t>(</a:t>
            </a:r>
            <a:r>
              <a:rPr lang="zh-TW" altLang="en-US" sz="4000" dirty="0">
                <a:ea typeface="新細明體" panose="02020500000000000000" pitchFamily="18" charset="-120"/>
              </a:rPr>
              <a:t>五</a:t>
            </a:r>
            <a:r>
              <a:rPr lang="en-US" altLang="zh-TW" sz="4000" dirty="0">
                <a:ea typeface="新細明體" panose="02020500000000000000" pitchFamily="18" charset="-120"/>
              </a:rPr>
              <a:t>) </a:t>
            </a:r>
            <a:r>
              <a:rPr lang="zh-TW" altLang="en-US" sz="4000" dirty="0">
                <a:solidFill>
                  <a:srgbClr val="FF0000"/>
                </a:solidFill>
                <a:ea typeface="新細明體" panose="02020500000000000000" pitchFamily="18" charset="-120"/>
              </a:rPr>
              <a:t>透視</a:t>
            </a:r>
            <a:r>
              <a:rPr lang="zh-TW" altLang="en-US" sz="4000" dirty="0">
                <a:ea typeface="新細明體" panose="02020500000000000000" pitchFamily="18" charset="-120"/>
              </a:rPr>
              <a:t>詩語言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90624" y="1982391"/>
            <a:ext cx="5081471" cy="4107656"/>
          </a:xfrm>
          <a:ln/>
        </p:spPr>
        <p:txBody>
          <a:bodyPr/>
          <a:lstStyle/>
          <a:p>
            <a:pPr marL="196447" indent="0">
              <a:buNone/>
            </a:pPr>
            <a:r>
              <a:rPr lang="zh-TW" altLang="en-US" dirty="0" smtClean="0">
                <a:ea typeface="新細明體" panose="02020500000000000000" pitchFamily="18" charset="-120"/>
              </a:rPr>
              <a:t>例：蘇紹連</a:t>
            </a:r>
            <a:r>
              <a:rPr lang="en-US" altLang="zh-TW" dirty="0" smtClean="0">
                <a:ea typeface="新細明體" panose="02020500000000000000" pitchFamily="18" charset="-120"/>
              </a:rPr>
              <a:t>〈</a:t>
            </a:r>
            <a:r>
              <a:rPr lang="zh-TW" altLang="en-US" dirty="0" smtClean="0">
                <a:ea typeface="新細明體" panose="02020500000000000000" pitchFamily="18" charset="-120"/>
              </a:rPr>
              <a:t>夫</a:t>
            </a:r>
            <a:r>
              <a:rPr lang="zh-TW" altLang="en-US" dirty="0">
                <a:ea typeface="新細明體" panose="02020500000000000000" pitchFamily="18" charset="-120"/>
              </a:rPr>
              <a:t>渡河</a:t>
            </a:r>
            <a:r>
              <a:rPr lang="zh-TW" altLang="en-US" dirty="0" smtClean="0">
                <a:ea typeface="新細明體" panose="02020500000000000000" pitchFamily="18" charset="-120"/>
              </a:rPr>
              <a:t>去</a:t>
            </a:r>
            <a:r>
              <a:rPr lang="en-US" altLang="zh-TW" dirty="0" smtClean="0">
                <a:ea typeface="新細明體" panose="02020500000000000000" pitchFamily="18" charset="-120"/>
              </a:rPr>
              <a:t>〉</a:t>
            </a:r>
            <a:endParaRPr lang="zh-TW" altLang="en-US" dirty="0">
              <a:ea typeface="新細明體" panose="02020500000000000000" pitchFamily="18" charset="-120"/>
            </a:endParaRPr>
          </a:p>
          <a:p>
            <a:pPr marL="473257">
              <a:buBlip>
                <a:blip r:embed="rId2"/>
              </a:buBlip>
            </a:pPr>
            <a:r>
              <a:rPr lang="zh-TW" altLang="en-US" dirty="0">
                <a:ea typeface="新細明體" panose="02020500000000000000" pitchFamily="18" charset="-120"/>
              </a:rPr>
              <a:t>中間兩段八字橫排，象徵河面遼闊，也暗示橫渡之難；首尾兩段則分別象徵夫渡河前（在岸上）與渡河後（下沉），故位置一高一低，形成對稱與對比。</a:t>
            </a:r>
          </a:p>
        </p:txBody>
      </p:sp>
      <p:sp>
        <p:nvSpPr>
          <p:cNvPr id="58371" name="Rectangle 3"/>
          <p:cNvSpPr>
            <a:spLocks/>
          </p:cNvSpPr>
          <p:nvPr/>
        </p:nvSpPr>
        <p:spPr bwMode="auto">
          <a:xfrm>
            <a:off x="6597412" y="759024"/>
            <a:ext cx="3009305" cy="533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Palatino" charset="0"/>
              </a:defRPr>
            </a:lvl1pPr>
            <a:lvl2pPr algn="l">
              <a:defRPr sz="1200">
                <a:solidFill>
                  <a:schemeClr val="tx1"/>
                </a:solidFill>
                <a:latin typeface="Palatino" charset="0"/>
              </a:defRPr>
            </a:lvl2pPr>
            <a:lvl3pPr algn="l">
              <a:defRPr sz="1200">
                <a:solidFill>
                  <a:schemeClr val="tx1"/>
                </a:solidFill>
                <a:latin typeface="Palatino" charset="0"/>
              </a:defRPr>
            </a:lvl3pPr>
            <a:lvl4pPr algn="l">
              <a:defRPr sz="1200">
                <a:solidFill>
                  <a:schemeClr val="tx1"/>
                </a:solidFill>
                <a:latin typeface="Palatino" charset="0"/>
              </a:defRPr>
            </a:lvl4pPr>
            <a:lvl5pPr algn="l">
              <a:defRPr sz="1200">
                <a:solidFill>
                  <a:schemeClr val="tx1"/>
                </a:solidFill>
                <a:latin typeface="Palatino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9pPr>
          </a:lstStyle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 dirty="0">
                <a:solidFill>
                  <a:srgbClr val="2F1A14"/>
                </a:solidFill>
                <a:latin typeface="Papyrus" panose="03070502060502030205" pitchFamily="66" charset="0"/>
                <a:ea typeface="新細明體" panose="02020500000000000000" pitchFamily="18" charset="-120"/>
                <a:sym typeface="Papyrus" panose="03070502060502030205" pitchFamily="66" charset="0"/>
              </a:rPr>
              <a:t>夫渡河去</a:t>
            </a:r>
          </a:p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 dirty="0">
                <a:solidFill>
                  <a:srgbClr val="2F1A14"/>
                </a:solidFill>
                <a:latin typeface="Papyrus" panose="03070502060502030205" pitchFamily="66" charset="0"/>
                <a:ea typeface="新細明體" panose="02020500000000000000" pitchFamily="18" charset="-120"/>
                <a:sym typeface="Papyrus" panose="03070502060502030205" pitchFamily="66" charset="0"/>
              </a:rPr>
              <a:t>十年河東</a:t>
            </a:r>
          </a:p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 dirty="0">
                <a:solidFill>
                  <a:srgbClr val="2F1A14"/>
                </a:solidFill>
                <a:latin typeface="Papyrus" panose="03070502060502030205" pitchFamily="66" charset="0"/>
                <a:ea typeface="新細明體" panose="02020500000000000000" pitchFamily="18" charset="-120"/>
                <a:sym typeface="Papyrus" panose="03070502060502030205" pitchFamily="66" charset="0"/>
              </a:rPr>
              <a:t>不渡河回</a:t>
            </a:r>
          </a:p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 dirty="0">
                <a:solidFill>
                  <a:srgbClr val="2F1A14"/>
                </a:solidFill>
                <a:latin typeface="Papyrus" panose="03070502060502030205" pitchFamily="66" charset="0"/>
                <a:ea typeface="新細明體" panose="02020500000000000000" pitchFamily="18" charset="-120"/>
                <a:sym typeface="Papyrus" panose="03070502060502030205" pitchFamily="66" charset="0"/>
              </a:rPr>
              <a:t>十年河西</a:t>
            </a:r>
          </a:p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 dirty="0">
                <a:solidFill>
                  <a:srgbClr val="2F1A14"/>
                </a:solidFill>
                <a:latin typeface="Papyrus" panose="03070502060502030205" pitchFamily="66" charset="0"/>
                <a:ea typeface="新細明體" panose="02020500000000000000" pitchFamily="18" charset="-120"/>
                <a:sym typeface="Papyrus" panose="03070502060502030205" pitchFamily="66" charset="0"/>
              </a:rPr>
              <a:t>不渡河來</a:t>
            </a:r>
          </a:p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 dirty="0">
                <a:solidFill>
                  <a:srgbClr val="2F1A14"/>
                </a:solidFill>
                <a:latin typeface="Papyrus" panose="03070502060502030205" pitchFamily="66" charset="0"/>
                <a:ea typeface="新細明體" panose="02020500000000000000" pitchFamily="18" charset="-120"/>
                <a:sym typeface="Papyrus" panose="03070502060502030205" pitchFamily="66" charset="0"/>
              </a:rPr>
              <a:t>             河</a:t>
            </a:r>
          </a:p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 dirty="0">
                <a:solidFill>
                  <a:srgbClr val="2F1A14"/>
                </a:solidFill>
                <a:latin typeface="Papyrus" panose="03070502060502030205" pitchFamily="66" charset="0"/>
                <a:ea typeface="新細明體" panose="02020500000000000000" pitchFamily="18" charset="-120"/>
                <a:sym typeface="Papyrus" panose="03070502060502030205" pitchFamily="66" charset="0"/>
              </a:rPr>
              <a:t>             東</a:t>
            </a:r>
          </a:p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 dirty="0">
                <a:solidFill>
                  <a:srgbClr val="2F1A14"/>
                </a:solidFill>
                <a:latin typeface="Papyrus" panose="03070502060502030205" pitchFamily="66" charset="0"/>
                <a:ea typeface="新細明體" panose="02020500000000000000" pitchFamily="18" charset="-120"/>
                <a:sym typeface="Papyrus" panose="03070502060502030205" pitchFamily="66" charset="0"/>
              </a:rPr>
              <a:t>             無</a:t>
            </a:r>
          </a:p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 dirty="0">
                <a:solidFill>
                  <a:srgbClr val="2F1A14"/>
                </a:solidFill>
                <a:latin typeface="Papyrus" panose="03070502060502030205" pitchFamily="66" charset="0"/>
                <a:ea typeface="新細明體" panose="02020500000000000000" pitchFamily="18" charset="-120"/>
                <a:sym typeface="Papyrus" panose="03070502060502030205" pitchFamily="66" charset="0"/>
              </a:rPr>
              <a:t>             夫</a:t>
            </a:r>
          </a:p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endParaRPr lang="zh-TW" altLang="en-US" sz="2000" dirty="0">
              <a:solidFill>
                <a:srgbClr val="2F1A14"/>
              </a:solidFill>
              <a:latin typeface="Papyrus" panose="03070502060502030205" pitchFamily="66" charset="0"/>
              <a:ea typeface="新細明體" panose="02020500000000000000" pitchFamily="18" charset="-120"/>
              <a:sym typeface="Papyrus" panose="03070502060502030205" pitchFamily="66" charset="0"/>
            </a:endParaRPr>
          </a:p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 dirty="0">
                <a:solidFill>
                  <a:srgbClr val="2F1A14"/>
                </a:solidFill>
                <a:latin typeface="Papyrus" panose="03070502060502030205" pitchFamily="66" charset="0"/>
                <a:ea typeface="新細明體" panose="02020500000000000000" pitchFamily="18" charset="-120"/>
                <a:sym typeface="Papyrus" panose="03070502060502030205" pitchFamily="66" charset="0"/>
              </a:rPr>
              <a:t>             河</a:t>
            </a:r>
          </a:p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 dirty="0">
                <a:solidFill>
                  <a:srgbClr val="2F1A14"/>
                </a:solidFill>
                <a:latin typeface="Papyrus" panose="03070502060502030205" pitchFamily="66" charset="0"/>
                <a:ea typeface="新細明體" panose="02020500000000000000" pitchFamily="18" charset="-120"/>
                <a:sym typeface="Papyrus" panose="03070502060502030205" pitchFamily="66" charset="0"/>
              </a:rPr>
              <a:t>             西</a:t>
            </a:r>
          </a:p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 dirty="0">
                <a:solidFill>
                  <a:srgbClr val="2F1A14"/>
                </a:solidFill>
                <a:latin typeface="Papyrus" panose="03070502060502030205" pitchFamily="66" charset="0"/>
                <a:ea typeface="新細明體" panose="02020500000000000000" pitchFamily="18" charset="-120"/>
                <a:sym typeface="Papyrus" panose="03070502060502030205" pitchFamily="66" charset="0"/>
              </a:rPr>
              <a:t>             無</a:t>
            </a:r>
          </a:p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 dirty="0">
                <a:solidFill>
                  <a:srgbClr val="2F1A14"/>
                </a:solidFill>
                <a:latin typeface="Papyrus" panose="03070502060502030205" pitchFamily="66" charset="0"/>
                <a:ea typeface="新細明體" panose="02020500000000000000" pitchFamily="18" charset="-120"/>
                <a:sym typeface="Papyrus" panose="03070502060502030205" pitchFamily="66" charset="0"/>
              </a:rPr>
              <a:t>             夫</a:t>
            </a:r>
          </a:p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 dirty="0">
                <a:solidFill>
                  <a:srgbClr val="2F1A14"/>
                </a:solidFill>
                <a:latin typeface="Papyrus" panose="03070502060502030205" pitchFamily="66" charset="0"/>
                <a:ea typeface="新細明體" panose="02020500000000000000" pitchFamily="18" charset="-120"/>
                <a:sym typeface="Papyrus" panose="03070502060502030205" pitchFamily="66" charset="0"/>
              </a:rPr>
              <a:t>                          妻已老了</a:t>
            </a:r>
          </a:p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 dirty="0">
                <a:solidFill>
                  <a:srgbClr val="2F1A14"/>
                </a:solidFill>
                <a:latin typeface="Papyrus" panose="03070502060502030205" pitchFamily="66" charset="0"/>
                <a:ea typeface="新細明體" panose="02020500000000000000" pitchFamily="18" charset="-120"/>
                <a:sym typeface="Papyrus" panose="03070502060502030205" pitchFamily="66" charset="0"/>
              </a:rPr>
              <a:t>                          十年淤泥</a:t>
            </a:r>
          </a:p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 dirty="0">
                <a:solidFill>
                  <a:srgbClr val="2F1A14"/>
                </a:solidFill>
                <a:latin typeface="Papyrus" panose="03070502060502030205" pitchFamily="66" charset="0"/>
                <a:ea typeface="新細明體" panose="02020500000000000000" pitchFamily="18" charset="-120"/>
                <a:sym typeface="Papyrus" panose="03070502060502030205" pitchFamily="66" charset="0"/>
              </a:rPr>
              <a:t>                          十年為岸</a:t>
            </a:r>
          </a:p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 dirty="0">
                <a:solidFill>
                  <a:srgbClr val="2F1A14"/>
                </a:solidFill>
                <a:latin typeface="Papyrus" panose="03070502060502030205" pitchFamily="66" charset="0"/>
                <a:ea typeface="新細明體" panose="02020500000000000000" pitchFamily="18" charset="-120"/>
                <a:sym typeface="Papyrus" panose="03070502060502030205" pitchFamily="66" charset="0"/>
              </a:rPr>
              <a:t>                          岸旁望夫</a:t>
            </a:r>
          </a:p>
          <a:p>
            <a:pPr algn="ctr" defTabSz="642915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000" dirty="0">
                <a:solidFill>
                  <a:srgbClr val="2F1A14"/>
                </a:solidFill>
                <a:latin typeface="Papyrus" panose="03070502060502030205" pitchFamily="66" charset="0"/>
                <a:ea typeface="新細明體" panose="02020500000000000000" pitchFamily="18" charset="-120"/>
                <a:sym typeface="Papyrus" panose="03070502060502030205" pitchFamily="66" charset="0"/>
              </a:rPr>
              <a:t>                          河上浮夫</a:t>
            </a:r>
          </a:p>
        </p:txBody>
      </p:sp>
    </p:spTree>
    <p:extLst>
      <p:ext uri="{BB962C8B-B14F-4D97-AF65-F5344CB8AC3E}">
        <p14:creationId xmlns:p14="http://schemas.microsoft.com/office/powerpoint/2010/main" val="4219121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039902"/>
          </a:xfrm>
        </p:spPr>
        <p:txBody>
          <a:bodyPr/>
          <a:lstStyle/>
          <a:p>
            <a:r>
              <a:rPr lang="zh-TW" altLang="en-US" sz="4000" b="1">
                <a:solidFill>
                  <a:srgbClr val="3F3F3F"/>
                </a:solidFill>
                <a:latin typeface="PMingLiU" charset="0"/>
              </a:rPr>
              <a:t>出處及大意、創作背景</a:t>
            </a:r>
            <a:endParaRPr lang="en-US" altLang="en-US" sz="4000" b="1" dirty="0">
              <a:solidFill>
                <a:srgbClr val="3F3F3F"/>
              </a:solidFill>
              <a:latin typeface="PMingLiU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983745"/>
            <a:ext cx="10363200" cy="42583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z="2800" dirty="0">
                <a:solidFill>
                  <a:srgbClr val="002D99"/>
                </a:solidFill>
                <a:latin typeface="PMingLiU" charset="0"/>
              </a:rPr>
              <a:t>本詩選自猛虎集。抒發再次揮別康橋，不勝依依的惆悵。</a:t>
            </a:r>
            <a:endParaRPr lang="en-US" altLang="en-US" sz="2800" dirty="0">
              <a:solidFill>
                <a:srgbClr val="002D99"/>
              </a:solidFill>
              <a:latin typeface="PMingLiU" charset="0"/>
            </a:endParaRPr>
          </a:p>
          <a:p>
            <a:r>
              <a:rPr lang="zh-TW" altLang="en-US" sz="2800">
                <a:solidFill>
                  <a:srgbClr val="002D99"/>
                </a:solidFill>
                <a:latin typeface="PMingLiU" charset="0"/>
              </a:rPr>
              <a:t>康橋</a:t>
            </a:r>
            <a:r>
              <a:rPr lang="en-US" altLang="zh-TW" sz="2800" dirty="0">
                <a:solidFill>
                  <a:srgbClr val="002D99"/>
                </a:solidFill>
                <a:latin typeface="Tw Cen MT" charset="0"/>
              </a:rPr>
              <a:t>(Cambridge)</a:t>
            </a:r>
            <a:r>
              <a:rPr lang="zh-TW" altLang="en-US" sz="2800">
                <a:solidFill>
                  <a:srgbClr val="002D99"/>
                </a:solidFill>
                <a:latin typeface="PMingLiU" charset="0"/>
              </a:rPr>
              <a:t>現均譯作劍橋，為英國康橋郡的首府，世界著名的劍橋大學所在地，位於倫敦北方八十公里。民國十年，徐志摩留學劍橋大學，自云「生命受了一種偉大力量的震撼」，開始新詩的創作。十一年八月，束裝返國，曾作康橋再會罷一詩，歌詠康橋是他精神依戀之鄉，是他生命的泉源。十七年，重遊康橋，結合自然與甜美回憶，又作再別康橋。</a:t>
            </a:r>
            <a:endParaRPr lang="en-US" altLang="en-US" sz="2800" dirty="0">
              <a:solidFill>
                <a:srgbClr val="002D99"/>
              </a:solidFill>
              <a:latin typeface="PMingLiU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47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039902"/>
          </a:xfrm>
        </p:spPr>
        <p:txBody>
          <a:bodyPr/>
          <a:lstStyle/>
          <a:p>
            <a:r>
              <a:rPr lang="zh-TW" altLang="en-US" sz="4000" b="1" dirty="0" smtClean="0">
                <a:solidFill>
                  <a:srgbClr val="3F3F3F"/>
                </a:solidFill>
                <a:latin typeface="新細明體"/>
              </a:rPr>
              <a:t>寫 作 特 色 與 風 格</a:t>
            </a:r>
            <a:endParaRPr lang="en-US" altLang="en-US" sz="4000" b="1" dirty="0">
              <a:solidFill>
                <a:srgbClr val="3F3F3F"/>
              </a:solidFill>
              <a:latin typeface="PMingLiU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983745"/>
            <a:ext cx="10363200" cy="42583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z="2800" dirty="0">
                <a:solidFill>
                  <a:srgbClr val="002D99"/>
                </a:solidFill>
                <a:latin typeface="新細明體" charset="0"/>
              </a:rPr>
              <a:t>全詩不論情懷、詞采、音韻或形式，皆清新有味、自然感人，是新詩早期的名作。</a:t>
            </a:r>
            <a:endParaRPr lang="en-US" altLang="zh-TW" sz="2800" dirty="0">
              <a:solidFill>
                <a:srgbClr val="002D99"/>
              </a:solidFill>
              <a:latin typeface="新細明體" charset="0"/>
            </a:endParaRPr>
          </a:p>
          <a:p>
            <a:r>
              <a:rPr lang="zh-TW" altLang="en-US" sz="2800">
                <a:solidFill>
                  <a:srgbClr val="002D99"/>
                </a:solidFill>
                <a:latin typeface="新細明體" charset="0"/>
              </a:rPr>
              <a:t>新詩是指「五四」新文學運動以來的白話詩歌，有別於傳統舊詩，故稱新詩。它與舊詩最大的不同有三：使用白話語言、分行分節（段）書寫、沒有格律限制。</a:t>
            </a:r>
            <a:endParaRPr lang="en-US" altLang="zh-TW" sz="2800" dirty="0">
              <a:solidFill>
                <a:srgbClr val="002D99"/>
              </a:solidFill>
              <a:latin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7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039902"/>
          </a:xfrm>
        </p:spPr>
        <p:txBody>
          <a:bodyPr/>
          <a:lstStyle/>
          <a:p>
            <a:r>
              <a:rPr lang="zh-TW" altLang="en-US" sz="4000" b="1">
                <a:solidFill>
                  <a:srgbClr val="3F3F3F"/>
                </a:solidFill>
                <a:latin typeface="新細明體"/>
              </a:rPr>
              <a:t>作 者 徐 志  摩</a:t>
            </a:r>
            <a:endParaRPr lang="en-US" altLang="en-US" sz="4000" b="1" dirty="0">
              <a:solidFill>
                <a:srgbClr val="3F3F3F"/>
              </a:solidFill>
              <a:latin typeface="PMingLiU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983745"/>
            <a:ext cx="10363200" cy="42583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z="2800" dirty="0">
                <a:solidFill>
                  <a:srgbClr val="002D99"/>
                </a:solidFill>
                <a:latin typeface="新細明體" charset="0"/>
              </a:rPr>
              <a:t>徐志摩，原名章垿，民國七年出國前夕，其父為他更名「志摩」，浙江省海寧縣人。民國二十年自南京搭機往北平，在濟南附近失事遇難，年三十六。</a:t>
            </a:r>
            <a:endParaRPr lang="en-US" altLang="zh-TW" sz="2800" dirty="0">
              <a:solidFill>
                <a:srgbClr val="002D99"/>
              </a:solidFill>
              <a:latin typeface="新細明體" charset="0"/>
            </a:endParaRPr>
          </a:p>
          <a:p>
            <a:r>
              <a:rPr lang="zh-TW" altLang="en-US" sz="2800" dirty="0">
                <a:solidFill>
                  <a:srgbClr val="002D99"/>
                </a:solidFill>
                <a:latin typeface="新細明體" charset="0"/>
              </a:rPr>
              <a:t>曾創辦新月社，主編晨報副刊、新月月刊及詩刊季刊。</a:t>
            </a:r>
          </a:p>
          <a:p>
            <a:r>
              <a:rPr lang="zh-TW" altLang="en-US" sz="2800">
                <a:solidFill>
                  <a:srgbClr val="002D99"/>
                </a:solidFill>
                <a:latin typeface="新細明體" charset="0"/>
              </a:rPr>
              <a:t>徐志摩英年早逝，創作生涯只得十年，但詩文與譯述皆甚豐，為新文學運動前期最著名的詩人。</a:t>
            </a:r>
            <a:endParaRPr lang="zh-TW" altLang="en-US" sz="2800" dirty="0">
              <a:solidFill>
                <a:srgbClr val="002D99"/>
              </a:solidFill>
              <a:latin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6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039902"/>
          </a:xfrm>
        </p:spPr>
        <p:txBody>
          <a:bodyPr/>
          <a:lstStyle/>
          <a:p>
            <a:r>
              <a:rPr lang="zh-TW" altLang="en-US" sz="4000" b="1">
                <a:solidFill>
                  <a:srgbClr val="3F3F3F"/>
                </a:solidFill>
                <a:latin typeface="新細明體"/>
              </a:rPr>
              <a:t>作 者 徐 志  摩</a:t>
            </a:r>
            <a:endParaRPr lang="en-US" altLang="en-US" sz="4000" b="1" dirty="0">
              <a:solidFill>
                <a:srgbClr val="3F3F3F"/>
              </a:solidFill>
              <a:latin typeface="PMingLiU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1983745"/>
            <a:ext cx="10363200" cy="42583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z="2800">
                <a:solidFill>
                  <a:srgbClr val="002D99"/>
                </a:solidFill>
                <a:latin typeface="新細明體" charset="0"/>
              </a:rPr>
              <a:t>徐志摩體驗人生，實踐夢想，專心致志追求愛、美與自由，以特有稟賦，鎔鑄西洋文學的熱情浪漫、中國詩詞的含蓄婉約，創造出新詩華美的質地，野塑造出一代詩人的形象，風靡萬千讀者。</a:t>
            </a:r>
            <a:endParaRPr lang="en-US" altLang="zh-TW" sz="2800" dirty="0">
              <a:solidFill>
                <a:srgbClr val="002D99"/>
              </a:solidFill>
              <a:latin typeface="新細明體" charset="0"/>
            </a:endParaRPr>
          </a:p>
          <a:p>
            <a:r>
              <a:rPr lang="zh-TW" altLang="en-US" sz="2800">
                <a:solidFill>
                  <a:srgbClr val="002D99"/>
                </a:solidFill>
                <a:latin typeface="新細明體" charset="0"/>
              </a:rPr>
              <a:t>著有詩集翡冷翠的一夜、猛虎集；散文集巴黎的鱗爪、自剖等多種，後人編有徐志摩全集行世。</a:t>
            </a:r>
            <a:endParaRPr lang="zh-TW" altLang="en-US" sz="2800" dirty="0">
              <a:solidFill>
                <a:srgbClr val="002D99"/>
              </a:solidFill>
              <a:latin typeface="新細明體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39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zh-TW" altLang="en-US" dirty="0">
                <a:solidFill>
                  <a:srgbClr val="0070C0"/>
                </a:solidFill>
                <a:latin typeface="PMingLiU" charset="0"/>
              </a:rPr>
              <a:t>（一）扣住詩題中的「別」，採</a:t>
            </a:r>
            <a:r>
              <a:rPr lang="zh-TW" altLang="en-US" dirty="0">
                <a:solidFill>
                  <a:srgbClr val="FF0000"/>
                </a:solidFill>
                <a:latin typeface="PMingLiU" charset="0"/>
              </a:rPr>
              <a:t>倒敘法</a:t>
            </a:r>
            <a:r>
              <a:rPr lang="zh-TW" altLang="en-US" dirty="0" smtClean="0">
                <a:solidFill>
                  <a:srgbClr val="0070C0"/>
                </a:solidFill>
                <a:latin typeface="PMingLiU" charset="0"/>
              </a:rPr>
              <a:t>，</a:t>
            </a:r>
            <a:r>
              <a:rPr lang="en-US" altLang="zh-TW" dirty="0" smtClean="0">
                <a:solidFill>
                  <a:srgbClr val="0070C0"/>
                </a:solidFill>
                <a:latin typeface="PMingLiU" charset="0"/>
              </a:rPr>
              <a:t/>
            </a:r>
            <a:br>
              <a:rPr lang="en-US" altLang="zh-TW" dirty="0" smtClean="0">
                <a:solidFill>
                  <a:srgbClr val="0070C0"/>
                </a:solidFill>
                <a:latin typeface="PMingLiU" charset="0"/>
              </a:rPr>
            </a:br>
            <a:r>
              <a:rPr lang="en-US" altLang="zh-TW" dirty="0" smtClean="0">
                <a:solidFill>
                  <a:srgbClr val="0070C0"/>
                </a:solidFill>
                <a:latin typeface="PMingLiU" charset="0"/>
              </a:rPr>
              <a:t>                       </a:t>
            </a:r>
            <a:r>
              <a:rPr lang="zh-TW" altLang="en-US" dirty="0" smtClean="0">
                <a:solidFill>
                  <a:srgbClr val="0070C0"/>
                </a:solidFill>
                <a:latin typeface="PMingLiU" charset="0"/>
              </a:rPr>
              <a:t>先</a:t>
            </a:r>
            <a:r>
              <a:rPr lang="zh-TW" altLang="en-US" dirty="0">
                <a:solidFill>
                  <a:srgbClr val="0070C0"/>
                </a:solidFill>
                <a:latin typeface="PMingLiU" charset="0"/>
              </a:rPr>
              <a:t>寫告別康橋時的心情、感受。</a:t>
            </a:r>
            <a:endParaRPr lang="en-US" dirty="0">
              <a:solidFill>
                <a:srgbClr val="0070C0"/>
              </a:solidFill>
              <a:latin typeface="PMingLiU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402210"/>
            <a:ext cx="10363826" cy="33889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輕輕的</a:t>
            </a:r>
            <a:r>
              <a:rPr lang="en-US" altLang="ja-JP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ja-JP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en-US" altLang="ja-JP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走了，正如我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輕輕的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來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ja-JP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en-US" altLang="ja-JP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輕輕的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招手，作別</a:t>
            </a:r>
            <a:r>
              <a:rPr lang="en-US" altLang="ja-JP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西天的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雲彩。</a:t>
            </a:r>
            <a:endParaRPr lang="en-US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70" y="3011810"/>
            <a:ext cx="13843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185" y="3011810"/>
            <a:ext cx="13843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420" y="3821014"/>
            <a:ext cx="13843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3"/>
          <p:cNvSpPr>
            <a:spLocks/>
          </p:cNvSpPr>
          <p:nvPr/>
        </p:nvSpPr>
        <p:spPr bwMode="auto">
          <a:xfrm>
            <a:off x="8016172" y="2402210"/>
            <a:ext cx="635000" cy="698500"/>
          </a:xfrm>
          <a:prstGeom prst="ellipse">
            <a:avLst/>
          </a:prstGeom>
          <a:noFill/>
          <a:ln w="63500" cap="flat">
            <a:solidFill>
              <a:srgbClr val="FF0000">
                <a:alpha val="60999"/>
              </a:srgb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8" name="Oval 3"/>
          <p:cNvSpPr>
            <a:spLocks/>
          </p:cNvSpPr>
          <p:nvPr/>
        </p:nvSpPr>
        <p:spPr bwMode="auto">
          <a:xfrm>
            <a:off x="8037413" y="3211414"/>
            <a:ext cx="635000" cy="698500"/>
          </a:xfrm>
          <a:prstGeom prst="ellipse">
            <a:avLst/>
          </a:prstGeom>
          <a:noFill/>
          <a:ln w="63500" cap="flat">
            <a:solidFill>
              <a:srgbClr val="FF0000">
                <a:alpha val="60999"/>
              </a:srgb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9" name="Rectangle 9"/>
          <p:cNvSpPr>
            <a:spLocks/>
          </p:cNvSpPr>
          <p:nvPr/>
        </p:nvSpPr>
        <p:spPr bwMode="auto">
          <a:xfrm>
            <a:off x="1920173" y="4495799"/>
            <a:ext cx="976472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Palatino" charset="0"/>
              </a:defRPr>
            </a:lvl1pPr>
            <a:lvl2pPr algn="l">
              <a:defRPr sz="1200">
                <a:solidFill>
                  <a:schemeClr val="tx1"/>
                </a:solidFill>
                <a:latin typeface="Palatino" charset="0"/>
              </a:defRPr>
            </a:lvl2pPr>
            <a:lvl3pPr algn="l">
              <a:defRPr sz="1200">
                <a:solidFill>
                  <a:schemeClr val="tx1"/>
                </a:solidFill>
                <a:latin typeface="Palatino" charset="0"/>
              </a:defRPr>
            </a:lvl3pPr>
            <a:lvl4pPr algn="l">
              <a:defRPr sz="1200">
                <a:solidFill>
                  <a:schemeClr val="tx1"/>
                </a:solidFill>
                <a:latin typeface="Palatino" charset="0"/>
              </a:defRPr>
            </a:lvl4pPr>
            <a:lvl5pPr algn="l">
              <a:defRPr sz="1200">
                <a:solidFill>
                  <a:schemeClr val="tx1"/>
                </a:solidFill>
                <a:latin typeface="Palatino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9pPr>
          </a:lstStyle>
          <a:p>
            <a:pPr algn="ctr">
              <a:spcBef>
                <a:spcPts val="2400"/>
              </a:spcBef>
            </a:pPr>
            <a:r>
              <a:rPr lang="zh-TW" altLang="en-US" sz="3000" dirty="0">
                <a:solidFill>
                  <a:srgbClr val="4D0069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rPr>
              <a:t>暗示此時的康橋，在他心目中有如雲彩般美麗多姿，</a:t>
            </a:r>
          </a:p>
          <a:p>
            <a:pPr algn="ctr">
              <a:spcBef>
                <a:spcPts val="2400"/>
              </a:spcBef>
            </a:pPr>
            <a:r>
              <a:rPr lang="zh-TW" altLang="en-US" sz="3000" dirty="0">
                <a:solidFill>
                  <a:srgbClr val="4D0069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rPr>
              <a:t>卻可望而不可及。（無可奈何的依戀）</a:t>
            </a:r>
          </a:p>
        </p:txBody>
      </p:sp>
      <p:sp>
        <p:nvSpPr>
          <p:cNvPr id="10" name="Rectangle 8"/>
          <p:cNvSpPr>
            <a:spLocks/>
          </p:cNvSpPr>
          <p:nvPr/>
        </p:nvSpPr>
        <p:spPr bwMode="auto">
          <a:xfrm>
            <a:off x="430983" y="3984289"/>
            <a:ext cx="19236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Palatino" charset="0"/>
              </a:defRPr>
            </a:lvl1pPr>
            <a:lvl2pPr algn="l">
              <a:defRPr sz="1200">
                <a:solidFill>
                  <a:schemeClr val="tx1"/>
                </a:solidFill>
                <a:latin typeface="Palatino" charset="0"/>
              </a:defRPr>
            </a:lvl2pPr>
            <a:lvl3pPr algn="l">
              <a:defRPr sz="1200">
                <a:solidFill>
                  <a:schemeClr val="tx1"/>
                </a:solidFill>
                <a:latin typeface="Palatino" charset="0"/>
              </a:defRPr>
            </a:lvl3pPr>
            <a:lvl4pPr algn="l">
              <a:defRPr sz="1200">
                <a:solidFill>
                  <a:schemeClr val="tx1"/>
                </a:solidFill>
                <a:latin typeface="Palatino" charset="0"/>
              </a:defRPr>
            </a:lvl4pPr>
            <a:lvl5pPr algn="l">
              <a:defRPr sz="1200">
                <a:solidFill>
                  <a:schemeClr val="tx1"/>
                </a:solidFill>
                <a:latin typeface="Palatino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9pPr>
          </a:lstStyle>
          <a:p>
            <a:pPr algn="ctr">
              <a:spcBef>
                <a:spcPts val="2400"/>
              </a:spcBef>
            </a:pPr>
            <a:r>
              <a:rPr lang="zh-TW" altLang="en-US" sz="3000" dirty="0">
                <a:solidFill>
                  <a:srgbClr val="3F691E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rPr>
              <a:t>類</a:t>
            </a:r>
            <a:r>
              <a:rPr lang="zh-TW" altLang="en-US" sz="3000" dirty="0" smtClean="0">
                <a:solidFill>
                  <a:srgbClr val="3F691E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rPr>
              <a:t>疊：疊字</a:t>
            </a:r>
            <a:endParaRPr lang="zh-TW" altLang="en-US" sz="3000" dirty="0">
              <a:solidFill>
                <a:srgbClr val="3F691E"/>
              </a:solidFill>
              <a:latin typeface="Gill Sans" charset="0"/>
              <a:ea typeface="新細明體" panose="02020500000000000000" pitchFamily="18" charset="-12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20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zh-TW" altLang="en-US" sz="2700" dirty="0">
                <a:solidFill>
                  <a:srgbClr val="3F3F3F"/>
                </a:solidFill>
                <a:latin typeface="Herculanum" charset="0"/>
                <a:sym typeface="Herculanum" charset="0"/>
              </a:rPr>
              <a:t>開始進入回憶：寫他與康橋重逢</a:t>
            </a:r>
            <a:r>
              <a:rPr lang="zh-TW" altLang="en-US" sz="2700" dirty="0" smtClean="0">
                <a:solidFill>
                  <a:srgbClr val="3F3F3F"/>
                </a:solidFill>
                <a:latin typeface="Herculanum" charset="0"/>
                <a:sym typeface="Herculanum" charset="0"/>
              </a:rPr>
              <a:t>時令人</a:t>
            </a:r>
            <a:r>
              <a:rPr lang="zh-TW" altLang="en-US" sz="2700" dirty="0">
                <a:solidFill>
                  <a:srgbClr val="3F3F3F"/>
                </a:solidFill>
                <a:latin typeface="Herculanum" charset="0"/>
                <a:sym typeface="Herculanum" charset="0"/>
              </a:rPr>
              <a:t>留戀的種種景象。</a:t>
            </a:r>
            <a:r>
              <a:rPr lang="zh-TW" altLang="en-US" dirty="0">
                <a:solidFill>
                  <a:srgbClr val="3F3F3F"/>
                </a:solidFill>
                <a:latin typeface="Herculanum" charset="0"/>
                <a:sym typeface="Herculanum" charset="0"/>
              </a:rPr>
              <a:t/>
            </a:r>
            <a:br>
              <a:rPr lang="zh-TW" altLang="en-US" dirty="0">
                <a:solidFill>
                  <a:srgbClr val="3F3F3F"/>
                </a:solidFill>
                <a:latin typeface="Herculanum" charset="0"/>
                <a:sym typeface="Herculanum" charset="0"/>
              </a:rPr>
            </a:br>
            <a:r>
              <a:rPr lang="zh-TW" altLang="en-US" dirty="0">
                <a:solidFill>
                  <a:srgbClr val="0070C0"/>
                </a:solidFill>
                <a:latin typeface="Herculanum" charset="0"/>
                <a:sym typeface="Herculanum" charset="0"/>
              </a:rPr>
              <a:t>（二）</a:t>
            </a:r>
            <a:r>
              <a:rPr lang="zh-TW" altLang="en-US" dirty="0" smtClean="0">
                <a:solidFill>
                  <a:srgbClr val="0070C0"/>
                </a:solidFill>
                <a:latin typeface="Herculanum" charset="0"/>
                <a:sym typeface="Herculanum" charset="0"/>
              </a:rPr>
              <a:t>這節</a:t>
            </a:r>
            <a:r>
              <a:rPr lang="zh-TW" altLang="en-US" dirty="0">
                <a:solidFill>
                  <a:srgbClr val="0070C0"/>
                </a:solidFill>
                <a:latin typeface="Herculanum" charset="0"/>
                <a:sym typeface="Herculanum" charset="0"/>
              </a:rPr>
              <a:t>寫康橋岸上</a:t>
            </a:r>
            <a:r>
              <a:rPr lang="zh-TW" altLang="en-US" dirty="0" smtClean="0">
                <a:solidFill>
                  <a:srgbClr val="0070C0"/>
                </a:solidFill>
                <a:latin typeface="Herculanum" charset="0"/>
                <a:sym typeface="Herculanum" charset="0"/>
              </a:rPr>
              <a:t>柳樹在</a:t>
            </a:r>
            <a:r>
              <a:rPr lang="zh-TW" altLang="en-US" dirty="0">
                <a:solidFill>
                  <a:srgbClr val="0070C0"/>
                </a:solidFill>
                <a:latin typeface="Herculanum" charset="0"/>
                <a:sym typeface="Herculanum" charset="0"/>
              </a:rPr>
              <a:t>夕陽中之嬌羞與美艷。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913774" y="2540899"/>
            <a:ext cx="10363826" cy="3250300"/>
          </a:xfrm>
        </p:spPr>
        <p:txBody>
          <a:bodyPr/>
          <a:lstStyle/>
          <a:p>
            <a:pPr marL="368300" indent="-3683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85000"/>
              <a:buFontTx/>
              <a:buNone/>
            </a:pPr>
            <a:endParaRPr lang="zh-TW" altLang="en-US" dirty="0">
              <a:latin typeface="Palatino" charset="0"/>
              <a:sym typeface="Palatino" charset="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那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/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河畔的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/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金柳，是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/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夕陽中的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/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新娘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；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sym typeface="Palatino" charset="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波光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裡的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/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豔影，在我的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/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心頭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/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盪漾。</a:t>
            </a:r>
          </a:p>
          <a:p>
            <a:endParaRPr lang="zh-TW" altLang="en-US" dirty="0">
              <a:latin typeface="Palatino" charset="0"/>
              <a:sym typeface="Palatino" charset="0"/>
            </a:endParaRPr>
          </a:p>
          <a:p>
            <a:endParaRPr lang="zh-TW" altLang="en-US" dirty="0"/>
          </a:p>
        </p:txBody>
      </p:sp>
      <p:pic>
        <p:nvPicPr>
          <p:cNvPr id="4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658" y="3684447"/>
            <a:ext cx="7493000" cy="8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/>
          </p:cNvSpPr>
          <p:nvPr/>
        </p:nvSpPr>
        <p:spPr bwMode="auto">
          <a:xfrm>
            <a:off x="426967" y="2566573"/>
            <a:ext cx="20193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Palatino" charset="0"/>
              </a:defRPr>
            </a:lvl1pPr>
            <a:lvl2pPr algn="l">
              <a:defRPr sz="1200">
                <a:solidFill>
                  <a:schemeClr val="tx1"/>
                </a:solidFill>
                <a:latin typeface="Palatino" charset="0"/>
              </a:defRPr>
            </a:lvl2pPr>
            <a:lvl3pPr algn="l">
              <a:defRPr sz="1200">
                <a:solidFill>
                  <a:schemeClr val="tx1"/>
                </a:solidFill>
                <a:latin typeface="Palatino" charset="0"/>
              </a:defRPr>
            </a:lvl3pPr>
            <a:lvl4pPr algn="l">
              <a:defRPr sz="1200">
                <a:solidFill>
                  <a:schemeClr val="tx1"/>
                </a:solidFill>
                <a:latin typeface="Palatino" charset="0"/>
              </a:defRPr>
            </a:lvl4pPr>
            <a:lvl5pPr algn="l">
              <a:defRPr sz="1200">
                <a:solidFill>
                  <a:schemeClr val="tx1"/>
                </a:solidFill>
                <a:latin typeface="Palatino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9pPr>
          </a:lstStyle>
          <a:p>
            <a:pPr algn="ctr">
              <a:spcBef>
                <a:spcPts val="2400"/>
              </a:spcBef>
            </a:pPr>
            <a:r>
              <a:rPr lang="zh-TW" altLang="en-US" sz="3000" dirty="0">
                <a:solidFill>
                  <a:srgbClr val="3F691E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rPr>
              <a:t>譬喻之隱喻</a:t>
            </a:r>
          </a:p>
        </p:txBody>
      </p:sp>
      <p:sp>
        <p:nvSpPr>
          <p:cNvPr id="6" name="Oval 3"/>
          <p:cNvSpPr>
            <a:spLocks/>
          </p:cNvSpPr>
          <p:nvPr/>
        </p:nvSpPr>
        <p:spPr bwMode="auto">
          <a:xfrm>
            <a:off x="8046658" y="3049310"/>
            <a:ext cx="635000" cy="698500"/>
          </a:xfrm>
          <a:prstGeom prst="ellipse">
            <a:avLst/>
          </a:prstGeom>
          <a:noFill/>
          <a:ln w="63500" cap="flat">
            <a:solidFill>
              <a:srgbClr val="FF0000">
                <a:alpha val="60999"/>
              </a:srgb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7" name="Oval 3"/>
          <p:cNvSpPr>
            <a:spLocks/>
          </p:cNvSpPr>
          <p:nvPr/>
        </p:nvSpPr>
        <p:spPr bwMode="auto">
          <a:xfrm>
            <a:off x="7806903" y="3816799"/>
            <a:ext cx="635000" cy="698500"/>
          </a:xfrm>
          <a:prstGeom prst="ellipse">
            <a:avLst/>
          </a:prstGeom>
          <a:noFill/>
          <a:ln w="63500" cap="flat">
            <a:solidFill>
              <a:srgbClr val="FF0000">
                <a:alpha val="60999"/>
              </a:srgb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8" name="Rectangle 8"/>
          <p:cNvSpPr>
            <a:spLocks/>
          </p:cNvSpPr>
          <p:nvPr/>
        </p:nvSpPr>
        <p:spPr bwMode="auto">
          <a:xfrm>
            <a:off x="8441903" y="2522055"/>
            <a:ext cx="31623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Palatino" charset="0"/>
              </a:defRPr>
            </a:lvl1pPr>
            <a:lvl2pPr algn="l">
              <a:defRPr sz="1200">
                <a:solidFill>
                  <a:schemeClr val="tx1"/>
                </a:solidFill>
                <a:latin typeface="Palatino" charset="0"/>
              </a:defRPr>
            </a:lvl2pPr>
            <a:lvl3pPr algn="l">
              <a:defRPr sz="1200">
                <a:solidFill>
                  <a:schemeClr val="tx1"/>
                </a:solidFill>
                <a:latin typeface="Palatino" charset="0"/>
              </a:defRPr>
            </a:lvl3pPr>
            <a:lvl4pPr algn="l">
              <a:defRPr sz="1200">
                <a:solidFill>
                  <a:schemeClr val="tx1"/>
                </a:solidFill>
                <a:latin typeface="Palatino" charset="0"/>
              </a:defRPr>
            </a:lvl4pPr>
            <a:lvl5pPr algn="l">
              <a:defRPr sz="1200">
                <a:solidFill>
                  <a:schemeClr val="tx1"/>
                </a:solidFill>
                <a:latin typeface="Palatino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9pPr>
          </a:lstStyle>
          <a:p>
            <a:pPr algn="ctr">
              <a:spcBef>
                <a:spcPts val="2400"/>
              </a:spcBef>
            </a:pPr>
            <a:r>
              <a:rPr lang="zh-TW" altLang="en-US" sz="3000" dirty="0">
                <a:solidFill>
                  <a:srgbClr val="4D0069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rPr>
              <a:t>新娘：嬌媚的形象</a:t>
            </a: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3679066" y="2503210"/>
            <a:ext cx="35433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Palatino" charset="0"/>
              </a:defRPr>
            </a:lvl1pPr>
            <a:lvl2pPr algn="l">
              <a:defRPr sz="1200">
                <a:solidFill>
                  <a:schemeClr val="tx1"/>
                </a:solidFill>
                <a:latin typeface="Palatino" charset="0"/>
              </a:defRPr>
            </a:lvl2pPr>
            <a:lvl3pPr algn="l">
              <a:defRPr sz="1200">
                <a:solidFill>
                  <a:schemeClr val="tx1"/>
                </a:solidFill>
                <a:latin typeface="Palatino" charset="0"/>
              </a:defRPr>
            </a:lvl3pPr>
            <a:lvl4pPr algn="l">
              <a:defRPr sz="1200">
                <a:solidFill>
                  <a:schemeClr val="tx1"/>
                </a:solidFill>
                <a:latin typeface="Palatino" charset="0"/>
              </a:defRPr>
            </a:lvl4pPr>
            <a:lvl5pPr algn="l">
              <a:defRPr sz="1200">
                <a:solidFill>
                  <a:schemeClr val="tx1"/>
                </a:solidFill>
                <a:latin typeface="Palatino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9pPr>
          </a:lstStyle>
          <a:p>
            <a:pPr algn="ctr">
              <a:spcBef>
                <a:spcPts val="2400"/>
              </a:spcBef>
            </a:pPr>
            <a:r>
              <a:rPr lang="zh-TW" altLang="en-US" sz="3000" dirty="0">
                <a:solidFill>
                  <a:srgbClr val="4D0069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rPr>
              <a:t>楊柳依依，充滿離思</a:t>
            </a:r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7222366" y="4534143"/>
            <a:ext cx="43053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Palatino" charset="0"/>
              </a:defRPr>
            </a:lvl1pPr>
            <a:lvl2pPr algn="l">
              <a:defRPr sz="1200">
                <a:solidFill>
                  <a:schemeClr val="tx1"/>
                </a:solidFill>
                <a:latin typeface="Palatino" charset="0"/>
              </a:defRPr>
            </a:lvl2pPr>
            <a:lvl3pPr algn="l">
              <a:defRPr sz="1200">
                <a:solidFill>
                  <a:schemeClr val="tx1"/>
                </a:solidFill>
                <a:latin typeface="Palatino" charset="0"/>
              </a:defRPr>
            </a:lvl3pPr>
            <a:lvl4pPr algn="l">
              <a:defRPr sz="1200">
                <a:solidFill>
                  <a:schemeClr val="tx1"/>
                </a:solidFill>
                <a:latin typeface="Palatino" charset="0"/>
              </a:defRPr>
            </a:lvl4pPr>
            <a:lvl5pPr algn="l">
              <a:defRPr sz="1200">
                <a:solidFill>
                  <a:schemeClr val="tx1"/>
                </a:solidFill>
                <a:latin typeface="Palatino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9pPr>
          </a:lstStyle>
          <a:p>
            <a:pPr algn="ctr">
              <a:spcBef>
                <a:spcPts val="2400"/>
              </a:spcBef>
            </a:pPr>
            <a:r>
              <a:rPr lang="zh-TW" altLang="en-US" sz="3000" dirty="0">
                <a:solidFill>
                  <a:srgbClr val="4D0069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rPr>
              <a:t>盪漾：指影像在心中浮現</a:t>
            </a:r>
          </a:p>
        </p:txBody>
      </p:sp>
    </p:spTree>
    <p:extLst>
      <p:ext uri="{BB962C8B-B14F-4D97-AF65-F5344CB8AC3E}">
        <p14:creationId xmlns:p14="http://schemas.microsoft.com/office/powerpoint/2010/main" val="162798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utoUpdateAnimBg="0"/>
      <p:bldP spid="9" grpId="0" autoUpdateAnimBg="0"/>
      <p:bldP spid="1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zh-TW" altLang="en-US" dirty="0">
                <a:solidFill>
                  <a:srgbClr val="0070C0"/>
                </a:solidFill>
                <a:latin typeface="Herculanum" charset="0"/>
                <a:sym typeface="Herculanum" charset="0"/>
              </a:rPr>
              <a:t>（三）描寫康河中青荇搖動之貌</a:t>
            </a:r>
            <a:r>
              <a:rPr lang="zh-TW" altLang="en-US" dirty="0" smtClean="0">
                <a:solidFill>
                  <a:srgbClr val="0070C0"/>
                </a:solidFill>
                <a:latin typeface="Herculanum" charset="0"/>
                <a:sym typeface="Herculanum" charset="0"/>
              </a:rPr>
              <a:t>，</a:t>
            </a:r>
            <a:r>
              <a:rPr lang="en-US" altLang="zh-TW" dirty="0" smtClean="0">
                <a:solidFill>
                  <a:srgbClr val="0070C0"/>
                </a:solidFill>
                <a:latin typeface="Herculanum" charset="0"/>
                <a:sym typeface="Herculanum" charset="0"/>
              </a:rPr>
              <a:t/>
            </a:r>
            <a:br>
              <a:rPr lang="en-US" altLang="zh-TW" dirty="0" smtClean="0">
                <a:solidFill>
                  <a:srgbClr val="0070C0"/>
                </a:solidFill>
                <a:latin typeface="Herculanum" charset="0"/>
                <a:sym typeface="Herculanum" charset="0"/>
              </a:rPr>
            </a:br>
            <a:r>
              <a:rPr lang="en-US" altLang="zh-TW" dirty="0" smtClean="0">
                <a:solidFill>
                  <a:srgbClr val="0070C0"/>
                </a:solidFill>
                <a:latin typeface="Herculanum" charset="0"/>
                <a:sym typeface="Herculanum" charset="0"/>
              </a:rPr>
              <a:t>                             </a:t>
            </a:r>
            <a:r>
              <a:rPr lang="zh-TW" altLang="en-US" dirty="0" smtClean="0">
                <a:solidFill>
                  <a:srgbClr val="0070C0"/>
                </a:solidFill>
                <a:latin typeface="Herculanum" charset="0"/>
                <a:sym typeface="Herculanum" charset="0"/>
              </a:rPr>
              <a:t>表現</a:t>
            </a:r>
            <a:r>
              <a:rPr lang="zh-TW" altLang="en-US" dirty="0">
                <a:solidFill>
                  <a:srgbClr val="0070C0"/>
                </a:solidFill>
                <a:latin typeface="Herculanum" charset="0"/>
                <a:sym typeface="Herculanum" charset="0"/>
              </a:rPr>
              <a:t>作者願沉浸在康河之中。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68300" indent="-3683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85000"/>
              <a:buFontTx/>
              <a:buNone/>
            </a:pPr>
            <a:r>
              <a:rPr lang="en-US" altLang="zh-TW" dirty="0">
                <a:latin typeface="Palatino" charset="0"/>
                <a:sym typeface="Palatino" charset="0"/>
              </a:rPr>
              <a:t> </a:t>
            </a:r>
            <a:endParaRPr lang="zh-TW" altLang="en-US" dirty="0">
              <a:latin typeface="Palatino" charset="0"/>
              <a:sym typeface="Palatino" charset="0"/>
            </a:endParaRPr>
          </a:p>
          <a:p>
            <a:pPr marL="368300" indent="-3683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85000"/>
              <a:buFontTx/>
              <a:buNone/>
            </a:pPr>
            <a:endParaRPr lang="zh-TW" altLang="en-US" dirty="0">
              <a:latin typeface="Palatino" charset="0"/>
              <a:sym typeface="Palatino" charset="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軟泥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上的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/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青荇，油油的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/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在水底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/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招搖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；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sym typeface="Palatino" charset="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在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/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康河的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/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柔波裡，我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/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甘心做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/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一條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/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水草。</a:t>
            </a:r>
          </a:p>
          <a:p>
            <a:endParaRPr lang="zh-TW" altLang="en-US" dirty="0">
              <a:latin typeface="Palatino" charset="0"/>
              <a:sym typeface="Palatino" charset="0"/>
            </a:endParaRPr>
          </a:p>
          <a:p>
            <a:endParaRPr lang="zh-TW" altLang="en-US" dirty="0"/>
          </a:p>
        </p:txBody>
      </p:sp>
      <p:pic>
        <p:nvPicPr>
          <p:cNvPr id="4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78" y="4634424"/>
            <a:ext cx="8706581" cy="96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087" y="3766084"/>
            <a:ext cx="14986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/>
          </p:cNvSpPr>
          <p:nvPr/>
        </p:nvSpPr>
        <p:spPr bwMode="auto">
          <a:xfrm>
            <a:off x="4506515" y="2378948"/>
            <a:ext cx="46487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Palatino" charset="0"/>
              </a:defRPr>
            </a:lvl1pPr>
            <a:lvl2pPr algn="l">
              <a:defRPr sz="1200">
                <a:solidFill>
                  <a:schemeClr val="tx1"/>
                </a:solidFill>
                <a:latin typeface="Palatino" charset="0"/>
              </a:defRPr>
            </a:lvl2pPr>
            <a:lvl3pPr algn="l">
              <a:defRPr sz="1200">
                <a:solidFill>
                  <a:schemeClr val="tx1"/>
                </a:solidFill>
                <a:latin typeface="Palatino" charset="0"/>
              </a:defRPr>
            </a:lvl3pPr>
            <a:lvl4pPr algn="l">
              <a:defRPr sz="1200">
                <a:solidFill>
                  <a:schemeClr val="tx1"/>
                </a:solidFill>
                <a:latin typeface="Palatino" charset="0"/>
              </a:defRPr>
            </a:lvl4pPr>
            <a:lvl5pPr algn="l">
              <a:defRPr sz="1200">
                <a:solidFill>
                  <a:schemeClr val="tx1"/>
                </a:solidFill>
                <a:latin typeface="Palatino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9pPr>
          </a:lstStyle>
          <a:p>
            <a:pPr algn="ctr">
              <a:spcBef>
                <a:spcPts val="2400"/>
              </a:spcBef>
            </a:pPr>
            <a:r>
              <a:rPr lang="zh-TW" altLang="en-US" sz="2400" dirty="0">
                <a:solidFill>
                  <a:srgbClr val="4D0069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rPr>
              <a:t>光亮潤澤的樣子  或  流動的樣子</a:t>
            </a:r>
            <a:r>
              <a:rPr lang="zh-TW" altLang="en-US" sz="2400" dirty="0" smtClean="0">
                <a:solidFill>
                  <a:srgbClr val="4D0069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rPr>
              <a:t>。</a:t>
            </a:r>
            <a:endParaRPr lang="zh-TW" altLang="en-US" sz="2400" dirty="0">
              <a:solidFill>
                <a:srgbClr val="4D0069"/>
              </a:solidFill>
              <a:latin typeface="Gill Sans" charset="0"/>
              <a:ea typeface="新細明體" panose="02020500000000000000" pitchFamily="18" charset="-120"/>
              <a:sym typeface="Gill Sans" charset="0"/>
            </a:endParaRPr>
          </a:p>
        </p:txBody>
      </p:sp>
      <p:sp>
        <p:nvSpPr>
          <p:cNvPr id="7" name="Rectangle 3"/>
          <p:cNvSpPr>
            <a:spLocks/>
          </p:cNvSpPr>
          <p:nvPr/>
        </p:nvSpPr>
        <p:spPr bwMode="auto">
          <a:xfrm>
            <a:off x="4506515" y="2794491"/>
            <a:ext cx="73866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Palatino" charset="0"/>
              </a:defRPr>
            </a:lvl1pPr>
            <a:lvl2pPr algn="l">
              <a:defRPr sz="1200">
                <a:solidFill>
                  <a:schemeClr val="tx1"/>
                </a:solidFill>
                <a:latin typeface="Palatino" charset="0"/>
              </a:defRPr>
            </a:lvl2pPr>
            <a:lvl3pPr algn="l">
              <a:defRPr sz="1200">
                <a:solidFill>
                  <a:schemeClr val="tx1"/>
                </a:solidFill>
                <a:latin typeface="Palatino" charset="0"/>
              </a:defRPr>
            </a:lvl3pPr>
            <a:lvl4pPr algn="l">
              <a:defRPr sz="1200">
                <a:solidFill>
                  <a:schemeClr val="tx1"/>
                </a:solidFill>
                <a:latin typeface="Palatino" charset="0"/>
              </a:defRPr>
            </a:lvl4pPr>
            <a:lvl5pPr algn="l">
              <a:defRPr sz="1200">
                <a:solidFill>
                  <a:schemeClr val="tx1"/>
                </a:solidFill>
                <a:latin typeface="Palatino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9pPr>
          </a:lstStyle>
          <a:p>
            <a:pPr algn="ctr">
              <a:spcBef>
                <a:spcPts val="2400"/>
              </a:spcBef>
            </a:pPr>
            <a:r>
              <a:rPr lang="zh-TW" altLang="en-US" sz="2400" dirty="0" smtClean="0">
                <a:solidFill>
                  <a:srgbClr val="4D0069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rPr>
              <a:t>置</a:t>
            </a:r>
            <a:r>
              <a:rPr lang="zh-TW" altLang="en-US" sz="2400" dirty="0">
                <a:solidFill>
                  <a:srgbClr val="4D0069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rPr>
              <a:t>於「招搖」之上，遂轉增出水草豐腴，充滿生命感。</a:t>
            </a:r>
          </a:p>
        </p:txBody>
      </p:sp>
      <p:sp>
        <p:nvSpPr>
          <p:cNvPr id="8" name="Oval 8"/>
          <p:cNvSpPr>
            <a:spLocks/>
          </p:cNvSpPr>
          <p:nvPr/>
        </p:nvSpPr>
        <p:spPr bwMode="auto">
          <a:xfrm>
            <a:off x="8233135" y="3156920"/>
            <a:ext cx="635000" cy="698500"/>
          </a:xfrm>
          <a:prstGeom prst="ellipse">
            <a:avLst/>
          </a:prstGeom>
          <a:noFill/>
          <a:ln w="63500" cap="flat">
            <a:solidFill>
              <a:srgbClr val="FF0000">
                <a:alpha val="60999"/>
              </a:srgb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9" name="Oval 8"/>
          <p:cNvSpPr>
            <a:spLocks/>
          </p:cNvSpPr>
          <p:nvPr/>
        </p:nvSpPr>
        <p:spPr bwMode="auto">
          <a:xfrm>
            <a:off x="9154565" y="3912049"/>
            <a:ext cx="635000" cy="698500"/>
          </a:xfrm>
          <a:prstGeom prst="ellipse">
            <a:avLst/>
          </a:prstGeom>
          <a:noFill/>
          <a:ln w="63500" cap="flat">
            <a:solidFill>
              <a:srgbClr val="FF0000">
                <a:alpha val="60999"/>
              </a:srgb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10" name="Rectangle 7"/>
          <p:cNvSpPr>
            <a:spLocks/>
          </p:cNvSpPr>
          <p:nvPr/>
        </p:nvSpPr>
        <p:spPr bwMode="auto">
          <a:xfrm>
            <a:off x="7584282" y="4709675"/>
            <a:ext cx="430887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Palatino" charset="0"/>
              </a:defRPr>
            </a:lvl1pPr>
            <a:lvl2pPr algn="l">
              <a:defRPr sz="1200">
                <a:solidFill>
                  <a:schemeClr val="tx1"/>
                </a:solidFill>
                <a:latin typeface="Palatino" charset="0"/>
              </a:defRPr>
            </a:lvl2pPr>
            <a:lvl3pPr algn="l">
              <a:defRPr sz="1200">
                <a:solidFill>
                  <a:schemeClr val="tx1"/>
                </a:solidFill>
                <a:latin typeface="Palatino" charset="0"/>
              </a:defRPr>
            </a:lvl3pPr>
            <a:lvl4pPr algn="l">
              <a:defRPr sz="1200">
                <a:solidFill>
                  <a:schemeClr val="tx1"/>
                </a:solidFill>
                <a:latin typeface="Palatino" charset="0"/>
              </a:defRPr>
            </a:lvl4pPr>
            <a:lvl5pPr algn="l">
              <a:defRPr sz="1200">
                <a:solidFill>
                  <a:schemeClr val="tx1"/>
                </a:solidFill>
                <a:latin typeface="Palatino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9pPr>
          </a:lstStyle>
          <a:p>
            <a:pPr algn="ctr">
              <a:spcBef>
                <a:spcPts val="2400"/>
              </a:spcBef>
            </a:pPr>
            <a:r>
              <a:rPr lang="zh-TW" altLang="en-US" sz="2800" dirty="0">
                <a:solidFill>
                  <a:srgbClr val="4D0069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rPr>
              <a:t>水草：優游自在，沉浸其中</a:t>
            </a:r>
          </a:p>
        </p:txBody>
      </p:sp>
      <p:sp>
        <p:nvSpPr>
          <p:cNvPr id="11" name="Rectangle 6"/>
          <p:cNvSpPr>
            <a:spLocks/>
          </p:cNvSpPr>
          <p:nvPr/>
        </p:nvSpPr>
        <p:spPr bwMode="auto">
          <a:xfrm>
            <a:off x="295631" y="4853541"/>
            <a:ext cx="57708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Palatino" charset="0"/>
              </a:defRPr>
            </a:lvl1pPr>
            <a:lvl2pPr algn="l">
              <a:defRPr sz="1200">
                <a:solidFill>
                  <a:schemeClr val="tx1"/>
                </a:solidFill>
                <a:latin typeface="Palatino" charset="0"/>
              </a:defRPr>
            </a:lvl2pPr>
            <a:lvl3pPr algn="l">
              <a:defRPr sz="1200">
                <a:solidFill>
                  <a:schemeClr val="tx1"/>
                </a:solidFill>
                <a:latin typeface="Palatino" charset="0"/>
              </a:defRPr>
            </a:lvl3pPr>
            <a:lvl4pPr algn="l">
              <a:defRPr sz="1200">
                <a:solidFill>
                  <a:schemeClr val="tx1"/>
                </a:solidFill>
                <a:latin typeface="Palatino" charset="0"/>
              </a:defRPr>
            </a:lvl4pPr>
            <a:lvl5pPr algn="l">
              <a:defRPr sz="1200">
                <a:solidFill>
                  <a:schemeClr val="tx1"/>
                </a:solidFill>
                <a:latin typeface="Palatino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9pPr>
          </a:lstStyle>
          <a:p>
            <a:pPr algn="ctr">
              <a:spcBef>
                <a:spcPts val="2400"/>
              </a:spcBef>
            </a:pPr>
            <a:r>
              <a:rPr lang="zh-TW" altLang="en-US" sz="3000" dirty="0">
                <a:solidFill>
                  <a:srgbClr val="FF5308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Gill Sans" charset="0"/>
              </a:rPr>
              <a:t>這兩句最能表現作者對康橋的眷戀</a:t>
            </a:r>
          </a:p>
        </p:txBody>
      </p:sp>
    </p:spTree>
    <p:extLst>
      <p:ext uri="{BB962C8B-B14F-4D97-AF65-F5344CB8AC3E}">
        <p14:creationId xmlns:p14="http://schemas.microsoft.com/office/powerpoint/2010/main" val="386104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zh-TW" altLang="en-US" dirty="0">
                <a:solidFill>
                  <a:srgbClr val="0070C0"/>
                </a:solidFill>
                <a:latin typeface="Herculanum" charset="0"/>
                <a:sym typeface="Herculanum" charset="0"/>
              </a:rPr>
              <a:t>（四）寫拜倫潭如夢似幻的迷離之美，</a:t>
            </a:r>
            <a:br>
              <a:rPr lang="zh-TW" altLang="en-US" dirty="0">
                <a:solidFill>
                  <a:srgbClr val="0070C0"/>
                </a:solidFill>
                <a:latin typeface="Herculanum" charset="0"/>
                <a:sym typeface="Herculanum" charset="0"/>
              </a:rPr>
            </a:br>
            <a:r>
              <a:rPr lang="zh-TW" altLang="en-US" dirty="0" smtClean="0">
                <a:solidFill>
                  <a:srgbClr val="0070C0"/>
                </a:solidFill>
                <a:latin typeface="Herculanum" charset="0"/>
                <a:sym typeface="Herculanum" charset="0"/>
              </a:rPr>
              <a:t>                                也</a:t>
            </a:r>
            <a:r>
              <a:rPr lang="zh-TW" altLang="en-US" dirty="0">
                <a:solidFill>
                  <a:srgbClr val="FF0000"/>
                </a:solidFill>
                <a:latin typeface="Herculanum" charset="0"/>
                <a:sym typeface="Herculanum" charset="0"/>
              </a:rPr>
              <a:t>暗示往日情懷的不可復尋</a:t>
            </a:r>
            <a:r>
              <a:rPr lang="zh-TW" altLang="en-US" dirty="0">
                <a:solidFill>
                  <a:srgbClr val="0070C0"/>
                </a:solidFill>
                <a:latin typeface="Herculanum" charset="0"/>
                <a:sym typeface="Herculanum" charset="0"/>
              </a:rPr>
              <a:t>。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68300" indent="-3683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85000"/>
              <a:buFontTx/>
              <a:buNone/>
            </a:pPr>
            <a:endParaRPr lang="zh-TW" altLang="en-US" dirty="0">
              <a:latin typeface="Palatino" charset="0"/>
              <a:sym typeface="Palatino" charset="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那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/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榆蔭下的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/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一潭，不是清泉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/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，是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/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天上虹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  <a:sym typeface="Palatino" charset="0"/>
            </a:endParaRPr>
          </a:p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揉碎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在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/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浮藻間，沈澱著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/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彩虹似的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/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sym typeface="Palatino" charset="0"/>
              </a:rPr>
              <a:t>夢。</a:t>
            </a:r>
          </a:p>
          <a:p>
            <a:endParaRPr lang="zh-TW" altLang="en-US" dirty="0">
              <a:latin typeface="Palatino" charset="0"/>
              <a:sym typeface="Palatino" charset="0"/>
            </a:endParaRPr>
          </a:p>
          <a:p>
            <a:endParaRPr lang="zh-TW" altLang="en-US" dirty="0"/>
          </a:p>
        </p:txBody>
      </p:sp>
      <p:sp>
        <p:nvSpPr>
          <p:cNvPr id="4" name="Oval 3"/>
          <p:cNvSpPr>
            <a:spLocks/>
          </p:cNvSpPr>
          <p:nvPr/>
        </p:nvSpPr>
        <p:spPr bwMode="auto">
          <a:xfrm>
            <a:off x="9384401" y="2833898"/>
            <a:ext cx="635000" cy="698500"/>
          </a:xfrm>
          <a:prstGeom prst="ellipse">
            <a:avLst/>
          </a:prstGeom>
          <a:noFill/>
          <a:ln w="63500" cap="flat">
            <a:solidFill>
              <a:srgbClr val="FF0000">
                <a:alpha val="60999"/>
              </a:srgb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5" name="Oval 3"/>
          <p:cNvSpPr>
            <a:spLocks/>
          </p:cNvSpPr>
          <p:nvPr/>
        </p:nvSpPr>
        <p:spPr bwMode="auto">
          <a:xfrm>
            <a:off x="8235331" y="3610733"/>
            <a:ext cx="635000" cy="698500"/>
          </a:xfrm>
          <a:prstGeom prst="ellipse">
            <a:avLst/>
          </a:prstGeom>
          <a:noFill/>
          <a:ln w="63500" cap="flat">
            <a:solidFill>
              <a:srgbClr val="FF0000">
                <a:alpha val="60999"/>
              </a:srgb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pic>
        <p:nvPicPr>
          <p:cNvPr id="6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82" y="3458335"/>
            <a:ext cx="91948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/>
          </p:cNvSpPr>
          <p:nvPr/>
        </p:nvSpPr>
        <p:spPr bwMode="auto">
          <a:xfrm>
            <a:off x="261305" y="2367092"/>
            <a:ext cx="20193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Palatino" charset="0"/>
              </a:defRPr>
            </a:lvl1pPr>
            <a:lvl2pPr algn="l">
              <a:defRPr sz="1200">
                <a:solidFill>
                  <a:schemeClr val="tx1"/>
                </a:solidFill>
                <a:latin typeface="Palatino" charset="0"/>
              </a:defRPr>
            </a:lvl2pPr>
            <a:lvl3pPr algn="l">
              <a:defRPr sz="1200">
                <a:solidFill>
                  <a:schemeClr val="tx1"/>
                </a:solidFill>
                <a:latin typeface="Palatino" charset="0"/>
              </a:defRPr>
            </a:lvl3pPr>
            <a:lvl4pPr algn="l">
              <a:defRPr sz="1200">
                <a:solidFill>
                  <a:schemeClr val="tx1"/>
                </a:solidFill>
                <a:latin typeface="Palatino" charset="0"/>
              </a:defRPr>
            </a:lvl4pPr>
            <a:lvl5pPr algn="l">
              <a:defRPr sz="1200">
                <a:solidFill>
                  <a:schemeClr val="tx1"/>
                </a:solidFill>
                <a:latin typeface="Palatino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9pPr>
          </a:lstStyle>
          <a:p>
            <a:pPr algn="ctr">
              <a:spcBef>
                <a:spcPts val="2400"/>
              </a:spcBef>
            </a:pPr>
            <a:r>
              <a:rPr lang="zh-TW" altLang="en-US" sz="3000" dirty="0">
                <a:solidFill>
                  <a:srgbClr val="3F691E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rPr>
              <a:t>譬喻之隱喻</a:t>
            </a:r>
          </a:p>
        </p:txBody>
      </p:sp>
      <p:pic>
        <p:nvPicPr>
          <p:cNvPr id="8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231" y="4237418"/>
            <a:ext cx="270510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/>
          </p:cNvSpPr>
          <p:nvPr/>
        </p:nvSpPr>
        <p:spPr bwMode="auto">
          <a:xfrm>
            <a:off x="8552831" y="4321931"/>
            <a:ext cx="20193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Palatino" charset="0"/>
              </a:defRPr>
            </a:lvl1pPr>
            <a:lvl2pPr algn="l">
              <a:defRPr sz="1200">
                <a:solidFill>
                  <a:schemeClr val="tx1"/>
                </a:solidFill>
                <a:latin typeface="Palatino" charset="0"/>
              </a:defRPr>
            </a:lvl2pPr>
            <a:lvl3pPr algn="l">
              <a:defRPr sz="1200">
                <a:solidFill>
                  <a:schemeClr val="tx1"/>
                </a:solidFill>
                <a:latin typeface="Palatino" charset="0"/>
              </a:defRPr>
            </a:lvl3pPr>
            <a:lvl4pPr algn="l">
              <a:defRPr sz="1200">
                <a:solidFill>
                  <a:schemeClr val="tx1"/>
                </a:solidFill>
                <a:latin typeface="Palatino" charset="0"/>
              </a:defRPr>
            </a:lvl4pPr>
            <a:lvl5pPr algn="l">
              <a:defRPr sz="1200">
                <a:solidFill>
                  <a:schemeClr val="tx1"/>
                </a:solidFill>
                <a:latin typeface="Palatino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9pPr>
          </a:lstStyle>
          <a:p>
            <a:pPr algn="ctr">
              <a:spcBef>
                <a:spcPts val="2400"/>
              </a:spcBef>
            </a:pPr>
            <a:r>
              <a:rPr lang="zh-TW" altLang="en-US" sz="3000" dirty="0">
                <a:solidFill>
                  <a:srgbClr val="3F691E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rPr>
              <a:t>譬喻之明喻</a:t>
            </a:r>
          </a:p>
        </p:txBody>
      </p:sp>
      <p:pic>
        <p:nvPicPr>
          <p:cNvPr id="10" name="Picture 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82" y="4252083"/>
            <a:ext cx="1143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/>
          </p:cNvSpPr>
          <p:nvPr/>
        </p:nvSpPr>
        <p:spPr bwMode="auto">
          <a:xfrm>
            <a:off x="172307" y="4469191"/>
            <a:ext cx="34925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Palatino" charset="0"/>
              </a:defRPr>
            </a:lvl1pPr>
            <a:lvl2pPr algn="l">
              <a:defRPr sz="1200">
                <a:solidFill>
                  <a:schemeClr val="tx1"/>
                </a:solidFill>
                <a:latin typeface="Palatino" charset="0"/>
              </a:defRPr>
            </a:lvl2pPr>
            <a:lvl3pPr algn="l">
              <a:defRPr sz="1200">
                <a:solidFill>
                  <a:schemeClr val="tx1"/>
                </a:solidFill>
                <a:latin typeface="Palatino" charset="0"/>
              </a:defRPr>
            </a:lvl3pPr>
            <a:lvl4pPr algn="l">
              <a:defRPr sz="1200">
                <a:solidFill>
                  <a:schemeClr val="tx1"/>
                </a:solidFill>
                <a:latin typeface="Palatino" charset="0"/>
              </a:defRPr>
            </a:lvl4pPr>
            <a:lvl5pPr algn="l">
              <a:defRPr sz="1200">
                <a:solidFill>
                  <a:schemeClr val="tx1"/>
                </a:solidFill>
                <a:latin typeface="Palatino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9pPr>
          </a:lstStyle>
          <a:p>
            <a:pPr algn="ctr">
              <a:spcBef>
                <a:spcPts val="2400"/>
              </a:spcBef>
            </a:pPr>
            <a:r>
              <a:rPr lang="zh-TW" altLang="en-US" sz="2400" dirty="0">
                <a:solidFill>
                  <a:srgbClr val="4D0069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rPr>
              <a:t>轉化</a:t>
            </a:r>
            <a:r>
              <a:rPr lang="en-US" altLang="zh-TW" sz="2400" dirty="0">
                <a:solidFill>
                  <a:srgbClr val="4D0069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rPr>
              <a:t>(</a:t>
            </a:r>
            <a:r>
              <a:rPr lang="zh-TW" altLang="en-US" sz="2400" dirty="0">
                <a:solidFill>
                  <a:srgbClr val="4D0069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rPr>
              <a:t>人性化</a:t>
            </a:r>
            <a:r>
              <a:rPr lang="en-US" altLang="zh-TW" sz="2400" dirty="0">
                <a:solidFill>
                  <a:srgbClr val="4D0069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rPr>
              <a:t>)</a:t>
            </a:r>
          </a:p>
          <a:p>
            <a:pPr algn="ctr">
              <a:spcBef>
                <a:spcPts val="2400"/>
              </a:spcBef>
            </a:pPr>
            <a:r>
              <a:rPr lang="zh-TW" altLang="en-US" sz="2400" dirty="0">
                <a:solidFill>
                  <a:srgbClr val="4D0069"/>
                </a:solidFill>
                <a:latin typeface="Gill Sans" charset="0"/>
                <a:ea typeface="新細明體" panose="02020500000000000000" pitchFamily="18" charset="-120"/>
                <a:sym typeface="Gill Sans" charset="0"/>
              </a:rPr>
              <a:t>動感和力度的展現</a:t>
            </a:r>
          </a:p>
        </p:txBody>
      </p:sp>
      <p:sp>
        <p:nvSpPr>
          <p:cNvPr id="12" name="Rectangle 11"/>
          <p:cNvSpPr>
            <a:spLocks/>
          </p:cNvSpPr>
          <p:nvPr/>
        </p:nvSpPr>
        <p:spPr bwMode="auto">
          <a:xfrm>
            <a:off x="3827533" y="5249208"/>
            <a:ext cx="772789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Palatino" charset="0"/>
              </a:defRPr>
            </a:lvl1pPr>
            <a:lvl2pPr algn="l">
              <a:defRPr sz="1200">
                <a:solidFill>
                  <a:schemeClr val="tx1"/>
                </a:solidFill>
                <a:latin typeface="Palatino" charset="0"/>
              </a:defRPr>
            </a:lvl2pPr>
            <a:lvl3pPr algn="l">
              <a:defRPr sz="1200">
                <a:solidFill>
                  <a:schemeClr val="tx1"/>
                </a:solidFill>
                <a:latin typeface="Palatino" charset="0"/>
              </a:defRPr>
            </a:lvl3pPr>
            <a:lvl4pPr algn="l">
              <a:defRPr sz="1200">
                <a:solidFill>
                  <a:schemeClr val="tx1"/>
                </a:solidFill>
                <a:latin typeface="Palatino" charset="0"/>
              </a:defRPr>
            </a:lvl4pPr>
            <a:lvl5pPr algn="l">
              <a:defRPr sz="1200">
                <a:solidFill>
                  <a:schemeClr val="tx1"/>
                </a:solidFill>
                <a:latin typeface="Palatino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Palatino" charset="0"/>
              </a:defRPr>
            </a:lvl9pPr>
          </a:lstStyle>
          <a:p>
            <a:pPr algn="ctr">
              <a:lnSpc>
                <a:spcPct val="50000"/>
              </a:lnSpc>
              <a:spcBef>
                <a:spcPts val="2400"/>
              </a:spcBef>
            </a:pPr>
            <a:r>
              <a:rPr lang="zh-TW" altLang="en-US" sz="2800" dirty="0" smtClean="0">
                <a:latin typeface="Gill Sans" charset="0"/>
                <a:ea typeface="新細明體" panose="02020500000000000000" pitchFamily="18" charset="-120"/>
                <a:sym typeface="Gill Sans" charset="0"/>
              </a:rPr>
              <a:t>◎ 寫</a:t>
            </a:r>
            <a:r>
              <a:rPr lang="zh-TW" altLang="en-US" sz="2800" dirty="0">
                <a:latin typeface="Gill Sans" charset="0"/>
                <a:ea typeface="新細明體" panose="02020500000000000000" pitchFamily="18" charset="-120"/>
                <a:sym typeface="Gill Sans" charset="0"/>
              </a:rPr>
              <a:t>拜倫潭風光之美，而「揉碎」</a:t>
            </a:r>
            <a:r>
              <a:rPr lang="zh-TW" altLang="en-US" sz="2800" dirty="0" smtClean="0">
                <a:latin typeface="Gill Sans" charset="0"/>
                <a:ea typeface="新細明體" panose="02020500000000000000" pitchFamily="18" charset="-120"/>
                <a:sym typeface="Gill Sans" charset="0"/>
              </a:rPr>
              <a:t>、</a:t>
            </a:r>
            <a:endParaRPr lang="en-US" altLang="zh-TW" sz="2800" dirty="0" smtClean="0">
              <a:latin typeface="Gill Sans" charset="0"/>
              <a:ea typeface="新細明體" panose="02020500000000000000" pitchFamily="18" charset="-120"/>
              <a:sym typeface="Gill Sans" charset="0"/>
            </a:endParaRPr>
          </a:p>
          <a:p>
            <a:pPr algn="ctr">
              <a:lnSpc>
                <a:spcPct val="50000"/>
              </a:lnSpc>
              <a:spcBef>
                <a:spcPts val="2400"/>
              </a:spcBef>
            </a:pPr>
            <a:r>
              <a:rPr lang="zh-TW" altLang="en-US" sz="2800" dirty="0" smtClean="0">
                <a:latin typeface="Gill Sans" charset="0"/>
                <a:ea typeface="新細明體" panose="02020500000000000000" pitchFamily="18" charset="-120"/>
                <a:sym typeface="Gill Sans" charset="0"/>
              </a:rPr>
              <a:t>                「</a:t>
            </a:r>
            <a:r>
              <a:rPr lang="zh-TW" altLang="en-US" sz="2800" dirty="0">
                <a:latin typeface="Gill Sans" charset="0"/>
                <a:ea typeface="新細明體" panose="02020500000000000000" pitchFamily="18" charset="-120"/>
                <a:sym typeface="Gill Sans" charset="0"/>
              </a:rPr>
              <a:t>沈澱</a:t>
            </a:r>
            <a:r>
              <a:rPr lang="zh-TW" altLang="en-US" sz="2800" dirty="0" smtClean="0">
                <a:latin typeface="Gill Sans" charset="0"/>
                <a:ea typeface="新細明體" panose="02020500000000000000" pitchFamily="18" charset="-120"/>
                <a:sym typeface="Gill Sans" charset="0"/>
              </a:rPr>
              <a:t>」則暗示</a:t>
            </a:r>
            <a:r>
              <a:rPr lang="zh-TW" altLang="en-US" sz="2800" dirty="0">
                <a:latin typeface="Gill Sans" charset="0"/>
                <a:ea typeface="新細明體" panose="02020500000000000000" pitchFamily="18" charset="-120"/>
                <a:sym typeface="Gill Sans" charset="0"/>
              </a:rPr>
              <a:t>景色依舊而情懷不再。</a:t>
            </a:r>
          </a:p>
        </p:txBody>
      </p:sp>
    </p:spTree>
    <p:extLst>
      <p:ext uri="{BB962C8B-B14F-4D97-AF65-F5344CB8AC3E}">
        <p14:creationId xmlns:p14="http://schemas.microsoft.com/office/powerpoint/2010/main" val="300598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9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標題與項目符號 - 靠左對齊">
  <a:themeElements>
    <a:clrScheme name="">
      <a:dk1>
        <a:srgbClr val="2F1A14"/>
      </a:dk1>
      <a:lt1>
        <a:srgbClr val="D0E5EB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E4F0F3"/>
      </a:accent3>
      <a:accent4>
        <a:srgbClr val="27140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題與項目符號 - 靠左對齊">
      <a:majorFont>
        <a:latin typeface="Papyrus"/>
        <a:ea typeface="儷黑 Pro"/>
        <a:cs typeface="儷黑 Pro"/>
      </a:majorFont>
      <a:minorFont>
        <a:latin typeface="Papyrus"/>
        <a:ea typeface="儷黑 Pro"/>
        <a:cs typeface="儷黑 Pr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3800" b="0" i="0" u="none" strike="noStrike" cap="none" normalizeH="0" baseline="0" smtClean="0">
            <a:ln>
              <a:noFill/>
            </a:ln>
            <a:solidFill>
              <a:srgbClr val="5F7BAE"/>
            </a:solidFill>
            <a:effectLst/>
            <a:latin typeface="Palatino" charset="0"/>
            <a:ea typeface="儷宋 Pro" charset="0"/>
            <a:cs typeface="儷宋 Pro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796EB">
            <a:alpha val="24901"/>
          </a:srgbClr>
        </a:solidFill>
        <a:ln w="25400" cap="flat" cmpd="sng" algn="ctr">
          <a:solidFill>
            <a:srgbClr val="5F7BAE">
              <a:alpha val="50000"/>
            </a:srgbClr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3800" b="0" i="0" u="none" strike="noStrike" cap="none" normalizeH="0" baseline="0" smtClean="0">
            <a:ln>
              <a:noFill/>
            </a:ln>
            <a:solidFill>
              <a:srgbClr val="5F7BAE"/>
            </a:solidFill>
            <a:effectLst/>
            <a:latin typeface="Palatino" charset="0"/>
            <a:ea typeface="儷宋 Pro" charset="0"/>
            <a:cs typeface="儷宋 Pro" charset="0"/>
            <a:sym typeface="Palatino" charset="0"/>
          </a:defRPr>
        </a:defPPr>
      </a:lstStyle>
    </a:lnDef>
  </a:objectDefaults>
  <a:extraClrSchemeLst>
    <a:extraClrScheme>
      <a:clrScheme name="標題與項目符號 - 靠左對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TC104033925[[fn=小水滴]]</Template>
  <TotalTime>210</TotalTime>
  <Words>1696</Words>
  <Application>Microsoft Office PowerPoint</Application>
  <PresentationFormat>自訂</PresentationFormat>
  <Paragraphs>120</Paragraphs>
  <Slides>17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17</vt:i4>
      </vt:variant>
    </vt:vector>
  </HeadingPairs>
  <TitlesOfParts>
    <vt:vector size="19" baseType="lpstr">
      <vt:lpstr>小水滴</vt:lpstr>
      <vt:lpstr>標題與項目符號 - 靠左對齊</vt:lpstr>
      <vt:lpstr>再  別  康  橋</vt:lpstr>
      <vt:lpstr>出處及大意、創作背景</vt:lpstr>
      <vt:lpstr>寫 作 特 色 與 風 格</vt:lpstr>
      <vt:lpstr>作 者 徐 志  摩</vt:lpstr>
      <vt:lpstr>作 者 徐 志  摩</vt:lpstr>
      <vt:lpstr>（一）扣住詩題中的「別」，採倒敘法，                        先寫告別康橋時的心情、感受。</vt:lpstr>
      <vt:lpstr>開始進入回憶：寫他與康橋重逢時令人留戀的種種景象。 （二）這節寫康橋岸上柳樹在夕陽中之嬌羞與美艷。</vt:lpstr>
      <vt:lpstr>（三）描寫康河中青荇搖動之貌，                              表現作者願沉浸在康河之中。</vt:lpstr>
      <vt:lpstr>（四）寫拜倫潭如夢似幻的迷離之美，                                 也暗示往日情懷的不可復尋。</vt:lpstr>
      <vt:lpstr>（五）書寫泛舟尋夢，充滿愉悅之情。</vt:lpstr>
      <vt:lpstr>（六）筆鋒一轉，轉出離情別意，                    周遭景物隨著「我」心境沉寂而沉寂。</vt:lpstr>
      <vt:lpstr>（七）書寫瀟灑離去的姿態，與依依不捨的別情。            首尾呼應，點出「再別康橋」的主題。</vt:lpstr>
      <vt:lpstr>新  詩  解  讀  要  領</vt:lpstr>
      <vt:lpstr>PowerPoint 簡報</vt:lpstr>
      <vt:lpstr>PowerPoint 簡報</vt:lpstr>
      <vt:lpstr>PowerPoint 簡報</vt:lpstr>
      <vt:lpstr>(五) 透視詩語言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Chalalai Sarakor</dc:creator>
  <cp:lastModifiedBy>user</cp:lastModifiedBy>
  <cp:revision>13</cp:revision>
  <cp:lastPrinted>2017-12-05T03:17:15Z</cp:lastPrinted>
  <dcterms:created xsi:type="dcterms:W3CDTF">2013-07-30T10:42:00Z</dcterms:created>
  <dcterms:modified xsi:type="dcterms:W3CDTF">2017-12-05T03:17:17Z</dcterms:modified>
</cp:coreProperties>
</file>