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9144000" cy="6858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80" y="-3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jp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Microsoft YaHei"/>
                <a:cs typeface="Microsoft YaHei"/>
              </a:defRPr>
            </a:lvl1pPr>
          </a:lstStyle>
          <a:p>
            <a:pPr marL="12700">
              <a:lnSpc>
                <a:spcPts val="1495"/>
              </a:lnSpc>
            </a:pPr>
            <a:r>
              <a:rPr spc="-5" dirty="0"/>
              <a:t>教育部國民及學前教育署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0099"/>
                </a:solidFill>
                <a:latin typeface="Microsoft YaHei"/>
                <a:cs typeface="Microsoft Ya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333399"/>
                </a:solidFill>
                <a:latin typeface="Microsoft YaHei"/>
                <a:cs typeface="Microsoft YaHe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Microsoft YaHei"/>
                <a:cs typeface="Microsoft YaHei"/>
              </a:defRPr>
            </a:lvl1pPr>
          </a:lstStyle>
          <a:p>
            <a:pPr marL="12700">
              <a:lnSpc>
                <a:spcPts val="1495"/>
              </a:lnSpc>
            </a:pPr>
            <a:r>
              <a:rPr spc="-5" dirty="0"/>
              <a:t>教育部國民及學前教育署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0099"/>
                </a:solidFill>
                <a:latin typeface="Microsoft YaHei"/>
                <a:cs typeface="Microsoft Ya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Microsoft YaHei"/>
                <a:cs typeface="Microsoft YaHei"/>
              </a:defRPr>
            </a:lvl1pPr>
          </a:lstStyle>
          <a:p>
            <a:pPr marL="12700">
              <a:lnSpc>
                <a:spcPts val="1495"/>
              </a:lnSpc>
            </a:pPr>
            <a:r>
              <a:rPr spc="-5" dirty="0"/>
              <a:t>教育部國民及學前教育署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3/5/2016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0099"/>
                </a:solidFill>
                <a:latin typeface="Microsoft YaHei"/>
                <a:cs typeface="Microsoft Ya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Microsoft YaHei"/>
                <a:cs typeface="Microsoft YaHei"/>
              </a:defRPr>
            </a:lvl1pPr>
          </a:lstStyle>
          <a:p>
            <a:pPr marL="12700">
              <a:lnSpc>
                <a:spcPts val="1495"/>
              </a:lnSpc>
            </a:pPr>
            <a:r>
              <a:rPr spc="-5" dirty="0"/>
              <a:t>教育部國民及學前教育署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3/5/2016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52400"/>
            <a:ext cx="9144000" cy="67055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6452539"/>
            <a:ext cx="9097898" cy="40545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683564" y="6582819"/>
            <a:ext cx="2304415" cy="275590"/>
          </a:xfrm>
          <a:custGeom>
            <a:avLst/>
            <a:gdLst/>
            <a:ahLst/>
            <a:cxnLst/>
            <a:rect l="l" t="t" r="r" b="b"/>
            <a:pathLst>
              <a:path w="2304415" h="275590">
                <a:moveTo>
                  <a:pt x="2304288" y="275176"/>
                </a:moveTo>
                <a:lnTo>
                  <a:pt x="2304288" y="0"/>
                </a:lnTo>
                <a:lnTo>
                  <a:pt x="0" y="0"/>
                </a:lnTo>
                <a:lnTo>
                  <a:pt x="0" y="275176"/>
                </a:lnTo>
                <a:lnTo>
                  <a:pt x="2304288" y="27517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451104" y="2761488"/>
            <a:ext cx="7083552" cy="88087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1428861" y="1877314"/>
            <a:ext cx="6202406" cy="173353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3117723" y="2994914"/>
            <a:ext cx="186690" cy="329565"/>
          </a:xfrm>
          <a:custGeom>
            <a:avLst/>
            <a:gdLst/>
            <a:ahLst/>
            <a:cxnLst/>
            <a:rect l="l" t="t" r="r" b="b"/>
            <a:pathLst>
              <a:path w="186689" h="329564">
                <a:moveTo>
                  <a:pt x="39115" y="4572"/>
                </a:moveTo>
                <a:lnTo>
                  <a:pt x="7915" y="29557"/>
                </a:lnTo>
                <a:lnTo>
                  <a:pt x="4332" y="96163"/>
                </a:lnTo>
                <a:lnTo>
                  <a:pt x="3227" y="144314"/>
                </a:lnTo>
                <a:lnTo>
                  <a:pt x="2141" y="192453"/>
                </a:lnTo>
                <a:lnTo>
                  <a:pt x="1067" y="240574"/>
                </a:lnTo>
                <a:lnTo>
                  <a:pt x="0" y="288671"/>
                </a:lnTo>
                <a:lnTo>
                  <a:pt x="1621" y="307004"/>
                </a:lnTo>
                <a:lnTo>
                  <a:pt x="7445" y="319897"/>
                </a:lnTo>
                <a:lnTo>
                  <a:pt x="17484" y="327336"/>
                </a:lnTo>
                <a:lnTo>
                  <a:pt x="31750" y="329311"/>
                </a:lnTo>
                <a:lnTo>
                  <a:pt x="59711" y="328169"/>
                </a:lnTo>
                <a:lnTo>
                  <a:pt x="87614" y="327040"/>
                </a:lnTo>
                <a:lnTo>
                  <a:pt x="115492" y="325935"/>
                </a:lnTo>
                <a:lnTo>
                  <a:pt x="143382" y="324865"/>
                </a:lnTo>
                <a:lnTo>
                  <a:pt x="159049" y="321597"/>
                </a:lnTo>
                <a:lnTo>
                  <a:pt x="170418" y="313293"/>
                </a:lnTo>
                <a:lnTo>
                  <a:pt x="177476" y="299916"/>
                </a:lnTo>
                <a:lnTo>
                  <a:pt x="180212" y="281432"/>
                </a:lnTo>
                <a:lnTo>
                  <a:pt x="181370" y="233286"/>
                </a:lnTo>
                <a:lnTo>
                  <a:pt x="182551" y="185159"/>
                </a:lnTo>
                <a:lnTo>
                  <a:pt x="183751" y="137039"/>
                </a:lnTo>
                <a:lnTo>
                  <a:pt x="184963" y="88912"/>
                </a:lnTo>
                <a:lnTo>
                  <a:pt x="186181" y="40766"/>
                </a:lnTo>
                <a:lnTo>
                  <a:pt x="184368" y="22431"/>
                </a:lnTo>
                <a:lnTo>
                  <a:pt x="177958" y="9525"/>
                </a:lnTo>
                <a:lnTo>
                  <a:pt x="166929" y="2047"/>
                </a:lnTo>
                <a:lnTo>
                  <a:pt x="151256" y="0"/>
                </a:lnTo>
                <a:lnTo>
                  <a:pt x="123269" y="1125"/>
                </a:lnTo>
                <a:lnTo>
                  <a:pt x="95281" y="2238"/>
                </a:lnTo>
                <a:lnTo>
                  <a:pt x="67246" y="3375"/>
                </a:lnTo>
                <a:lnTo>
                  <a:pt x="39115" y="4572"/>
                </a:lnTo>
                <a:close/>
              </a:path>
            </a:pathLst>
          </a:custGeom>
          <a:ln w="121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1545082" y="3130972"/>
            <a:ext cx="176530" cy="351790"/>
          </a:xfrm>
          <a:custGeom>
            <a:avLst/>
            <a:gdLst/>
            <a:ahLst/>
            <a:cxnLst/>
            <a:rect l="l" t="t" r="r" b="b"/>
            <a:pathLst>
              <a:path w="176530" h="351789">
                <a:moveTo>
                  <a:pt x="29083" y="25866"/>
                </a:moveTo>
                <a:lnTo>
                  <a:pt x="2115" y="57138"/>
                </a:lnTo>
                <a:lnTo>
                  <a:pt x="304" y="124175"/>
                </a:lnTo>
                <a:lnTo>
                  <a:pt x="228" y="172295"/>
                </a:lnTo>
                <a:lnTo>
                  <a:pt x="152" y="220396"/>
                </a:lnTo>
                <a:lnTo>
                  <a:pt x="76" y="268486"/>
                </a:lnTo>
                <a:lnTo>
                  <a:pt x="0" y="316569"/>
                </a:lnTo>
                <a:lnTo>
                  <a:pt x="1656" y="334440"/>
                </a:lnTo>
                <a:lnTo>
                  <a:pt x="6873" y="346001"/>
                </a:lnTo>
                <a:lnTo>
                  <a:pt x="15734" y="351323"/>
                </a:lnTo>
                <a:lnTo>
                  <a:pt x="28321" y="350478"/>
                </a:lnTo>
                <a:lnTo>
                  <a:pt x="55967" y="343419"/>
                </a:lnTo>
                <a:lnTo>
                  <a:pt x="84328" y="336778"/>
                </a:lnTo>
                <a:lnTo>
                  <a:pt x="112688" y="330636"/>
                </a:lnTo>
                <a:lnTo>
                  <a:pt x="140335" y="325078"/>
                </a:lnTo>
                <a:lnTo>
                  <a:pt x="155565" y="319476"/>
                </a:lnTo>
                <a:lnTo>
                  <a:pt x="175513" y="276310"/>
                </a:lnTo>
                <a:lnTo>
                  <a:pt x="175729" y="228214"/>
                </a:lnTo>
                <a:lnTo>
                  <a:pt x="175926" y="180101"/>
                </a:lnTo>
                <a:lnTo>
                  <a:pt x="176117" y="131981"/>
                </a:lnTo>
                <a:lnTo>
                  <a:pt x="176314" y="83867"/>
                </a:lnTo>
                <a:lnTo>
                  <a:pt x="176530" y="35772"/>
                </a:lnTo>
                <a:lnTo>
                  <a:pt x="174374" y="17752"/>
                </a:lnTo>
                <a:lnTo>
                  <a:pt x="167767" y="5816"/>
                </a:lnTo>
                <a:lnTo>
                  <a:pt x="156777" y="0"/>
                </a:lnTo>
                <a:lnTo>
                  <a:pt x="141478" y="339"/>
                </a:lnTo>
                <a:lnTo>
                  <a:pt x="113790" y="5970"/>
                </a:lnTo>
                <a:lnTo>
                  <a:pt x="85328" y="12150"/>
                </a:lnTo>
                <a:lnTo>
                  <a:pt x="56842" y="18805"/>
                </a:lnTo>
                <a:lnTo>
                  <a:pt x="29083" y="25866"/>
                </a:lnTo>
                <a:close/>
              </a:path>
            </a:pathLst>
          </a:custGeom>
          <a:ln w="121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4523232" y="1867280"/>
            <a:ext cx="3114131" cy="170083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3012058" y="2887472"/>
            <a:ext cx="398145" cy="544830"/>
          </a:xfrm>
          <a:custGeom>
            <a:avLst/>
            <a:gdLst/>
            <a:ahLst/>
            <a:cxnLst/>
            <a:rect l="l" t="t" r="r" b="b"/>
            <a:pathLst>
              <a:path w="398145" h="544829">
                <a:moveTo>
                  <a:pt x="100838" y="8000"/>
                </a:moveTo>
                <a:lnTo>
                  <a:pt x="150594" y="5857"/>
                </a:lnTo>
                <a:lnTo>
                  <a:pt x="200279" y="3810"/>
                </a:lnTo>
                <a:lnTo>
                  <a:pt x="249963" y="1857"/>
                </a:lnTo>
                <a:lnTo>
                  <a:pt x="299719" y="0"/>
                </a:lnTo>
                <a:lnTo>
                  <a:pt x="343671" y="4639"/>
                </a:lnTo>
                <a:lnTo>
                  <a:pt x="374729" y="22161"/>
                </a:lnTo>
                <a:lnTo>
                  <a:pt x="392856" y="52542"/>
                </a:lnTo>
                <a:lnTo>
                  <a:pt x="398018" y="95757"/>
                </a:lnTo>
                <a:lnTo>
                  <a:pt x="396759" y="144083"/>
                </a:lnTo>
                <a:lnTo>
                  <a:pt x="395489" y="192397"/>
                </a:lnTo>
                <a:lnTo>
                  <a:pt x="394212" y="240705"/>
                </a:lnTo>
                <a:lnTo>
                  <a:pt x="392933" y="289011"/>
                </a:lnTo>
                <a:lnTo>
                  <a:pt x="391656" y="337319"/>
                </a:lnTo>
                <a:lnTo>
                  <a:pt x="390386" y="385633"/>
                </a:lnTo>
                <a:lnTo>
                  <a:pt x="389128" y="433958"/>
                </a:lnTo>
                <a:lnTo>
                  <a:pt x="381718" y="477587"/>
                </a:lnTo>
                <a:lnTo>
                  <a:pt x="362140" y="509238"/>
                </a:lnTo>
                <a:lnTo>
                  <a:pt x="330370" y="528935"/>
                </a:lnTo>
                <a:lnTo>
                  <a:pt x="286385" y="536701"/>
                </a:lnTo>
                <a:lnTo>
                  <a:pt x="236991" y="538632"/>
                </a:lnTo>
                <a:lnTo>
                  <a:pt x="187658" y="540623"/>
                </a:lnTo>
                <a:lnTo>
                  <a:pt x="138348" y="542684"/>
                </a:lnTo>
                <a:lnTo>
                  <a:pt x="89027" y="544829"/>
                </a:lnTo>
                <a:lnTo>
                  <a:pt x="49363" y="540396"/>
                </a:lnTo>
                <a:lnTo>
                  <a:pt x="21272" y="523081"/>
                </a:lnTo>
                <a:lnTo>
                  <a:pt x="4802" y="492859"/>
                </a:lnTo>
                <a:lnTo>
                  <a:pt x="0" y="449706"/>
                </a:lnTo>
                <a:lnTo>
                  <a:pt x="1034" y="401381"/>
                </a:lnTo>
                <a:lnTo>
                  <a:pt x="2068" y="353067"/>
                </a:lnTo>
                <a:lnTo>
                  <a:pt x="3102" y="304759"/>
                </a:lnTo>
                <a:lnTo>
                  <a:pt x="4136" y="256453"/>
                </a:lnTo>
                <a:lnTo>
                  <a:pt x="5170" y="208145"/>
                </a:lnTo>
                <a:lnTo>
                  <a:pt x="6204" y="159831"/>
                </a:lnTo>
                <a:lnTo>
                  <a:pt x="7239" y="111505"/>
                </a:lnTo>
                <a:lnTo>
                  <a:pt x="13898" y="67794"/>
                </a:lnTo>
                <a:lnTo>
                  <a:pt x="31750" y="35940"/>
                </a:lnTo>
                <a:lnTo>
                  <a:pt x="60745" y="15994"/>
                </a:lnTo>
                <a:lnTo>
                  <a:pt x="100838" y="8000"/>
                </a:lnTo>
                <a:close/>
              </a:path>
            </a:pathLst>
          </a:custGeom>
          <a:ln w="121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1437766" y="3016170"/>
            <a:ext cx="391160" cy="594995"/>
          </a:xfrm>
          <a:custGeom>
            <a:avLst/>
            <a:gdLst/>
            <a:ahLst/>
            <a:cxnLst/>
            <a:rect l="l" t="t" r="r" b="b"/>
            <a:pathLst>
              <a:path w="391160" h="594995">
                <a:moveTo>
                  <a:pt x="96774" y="46307"/>
                </a:moveTo>
                <a:lnTo>
                  <a:pt x="142243" y="33145"/>
                </a:lnTo>
                <a:lnTo>
                  <a:pt x="190500" y="21399"/>
                </a:lnTo>
                <a:lnTo>
                  <a:pt x="239899" y="10963"/>
                </a:lnTo>
                <a:lnTo>
                  <a:pt x="288797" y="1730"/>
                </a:lnTo>
                <a:lnTo>
                  <a:pt x="334361" y="0"/>
                </a:lnTo>
                <a:lnTo>
                  <a:pt x="366220" y="13414"/>
                </a:lnTo>
                <a:lnTo>
                  <a:pt x="384863" y="41592"/>
                </a:lnTo>
                <a:lnTo>
                  <a:pt x="390778" y="84153"/>
                </a:lnTo>
                <a:lnTo>
                  <a:pt x="390513" y="132438"/>
                </a:lnTo>
                <a:lnTo>
                  <a:pt x="390259" y="180737"/>
                </a:lnTo>
                <a:lnTo>
                  <a:pt x="390012" y="229047"/>
                </a:lnTo>
                <a:lnTo>
                  <a:pt x="389767" y="277366"/>
                </a:lnTo>
                <a:lnTo>
                  <a:pt x="389520" y="325692"/>
                </a:lnTo>
                <a:lnTo>
                  <a:pt x="389266" y="374022"/>
                </a:lnTo>
                <a:lnTo>
                  <a:pt x="389001" y="422354"/>
                </a:lnTo>
                <a:lnTo>
                  <a:pt x="382631" y="466637"/>
                </a:lnTo>
                <a:lnTo>
                  <a:pt x="363759" y="500491"/>
                </a:lnTo>
                <a:lnTo>
                  <a:pt x="331886" y="524295"/>
                </a:lnTo>
                <a:lnTo>
                  <a:pt x="286512" y="538432"/>
                </a:lnTo>
                <a:lnTo>
                  <a:pt x="238047" y="547610"/>
                </a:lnTo>
                <a:lnTo>
                  <a:pt x="189023" y="558038"/>
                </a:lnTo>
                <a:lnTo>
                  <a:pt x="141118" y="569775"/>
                </a:lnTo>
                <a:lnTo>
                  <a:pt x="96012" y="582882"/>
                </a:lnTo>
                <a:lnTo>
                  <a:pt x="48220" y="594677"/>
                </a:lnTo>
                <a:lnTo>
                  <a:pt x="18859" y="591518"/>
                </a:lnTo>
                <a:lnTo>
                  <a:pt x="4071" y="571309"/>
                </a:lnTo>
                <a:lnTo>
                  <a:pt x="0" y="531955"/>
                </a:lnTo>
                <a:lnTo>
                  <a:pt x="0" y="483677"/>
                </a:lnTo>
                <a:lnTo>
                  <a:pt x="2" y="435399"/>
                </a:lnTo>
                <a:lnTo>
                  <a:pt x="9" y="387120"/>
                </a:lnTo>
                <a:lnTo>
                  <a:pt x="23" y="338842"/>
                </a:lnTo>
                <a:lnTo>
                  <a:pt x="46" y="290564"/>
                </a:lnTo>
                <a:lnTo>
                  <a:pt x="79" y="242286"/>
                </a:lnTo>
                <a:lnTo>
                  <a:pt x="127" y="194008"/>
                </a:lnTo>
                <a:lnTo>
                  <a:pt x="4262" y="146516"/>
                </a:lnTo>
                <a:lnTo>
                  <a:pt x="19208" y="104679"/>
                </a:lnTo>
                <a:lnTo>
                  <a:pt x="48775" y="70582"/>
                </a:lnTo>
                <a:lnTo>
                  <a:pt x="96774" y="46307"/>
                </a:lnTo>
                <a:close/>
              </a:path>
            </a:pathLst>
          </a:custGeom>
          <a:ln w="121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3026664" y="2656967"/>
            <a:ext cx="384810" cy="117475"/>
          </a:xfrm>
          <a:custGeom>
            <a:avLst/>
            <a:gdLst/>
            <a:ahLst/>
            <a:cxnLst/>
            <a:rect l="l" t="t" r="r" b="b"/>
            <a:pathLst>
              <a:path w="384810" h="117475">
                <a:moveTo>
                  <a:pt x="50800" y="11430"/>
                </a:moveTo>
                <a:lnTo>
                  <a:pt x="98352" y="9313"/>
                </a:lnTo>
                <a:lnTo>
                  <a:pt x="145894" y="7281"/>
                </a:lnTo>
                <a:lnTo>
                  <a:pt x="193436" y="5334"/>
                </a:lnTo>
                <a:lnTo>
                  <a:pt x="240989" y="3471"/>
                </a:lnTo>
                <a:lnTo>
                  <a:pt x="288563" y="1693"/>
                </a:lnTo>
                <a:lnTo>
                  <a:pt x="336169" y="0"/>
                </a:lnTo>
                <a:lnTo>
                  <a:pt x="357764" y="2522"/>
                </a:lnTo>
                <a:lnTo>
                  <a:pt x="373014" y="11795"/>
                </a:lnTo>
                <a:lnTo>
                  <a:pt x="381906" y="27807"/>
                </a:lnTo>
                <a:lnTo>
                  <a:pt x="384428" y="50546"/>
                </a:lnTo>
                <a:lnTo>
                  <a:pt x="380722" y="74166"/>
                </a:lnTo>
                <a:lnTo>
                  <a:pt x="370966" y="91297"/>
                </a:lnTo>
                <a:lnTo>
                  <a:pt x="355211" y="101927"/>
                </a:lnTo>
                <a:lnTo>
                  <a:pt x="333501" y="106045"/>
                </a:lnTo>
                <a:lnTo>
                  <a:pt x="285959" y="107738"/>
                </a:lnTo>
                <a:lnTo>
                  <a:pt x="238449" y="109516"/>
                </a:lnTo>
                <a:lnTo>
                  <a:pt x="190960" y="111378"/>
                </a:lnTo>
                <a:lnTo>
                  <a:pt x="143481" y="113326"/>
                </a:lnTo>
                <a:lnTo>
                  <a:pt x="96003" y="115358"/>
                </a:lnTo>
                <a:lnTo>
                  <a:pt x="48513" y="117475"/>
                </a:lnTo>
                <a:lnTo>
                  <a:pt x="26896" y="115115"/>
                </a:lnTo>
                <a:lnTo>
                  <a:pt x="11588" y="105743"/>
                </a:lnTo>
                <a:lnTo>
                  <a:pt x="2615" y="89346"/>
                </a:lnTo>
                <a:lnTo>
                  <a:pt x="0" y="65912"/>
                </a:lnTo>
                <a:lnTo>
                  <a:pt x="3615" y="42933"/>
                </a:lnTo>
                <a:lnTo>
                  <a:pt x="13303" y="26193"/>
                </a:lnTo>
                <a:lnTo>
                  <a:pt x="29039" y="15692"/>
                </a:lnTo>
                <a:lnTo>
                  <a:pt x="50800" y="11430"/>
                </a:lnTo>
                <a:close/>
              </a:path>
            </a:pathLst>
          </a:custGeom>
          <a:ln w="121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1438655" y="2780593"/>
            <a:ext cx="385445" cy="187325"/>
          </a:xfrm>
          <a:custGeom>
            <a:avLst/>
            <a:gdLst/>
            <a:ahLst/>
            <a:cxnLst/>
            <a:rect l="l" t="t" r="r" b="b"/>
            <a:pathLst>
              <a:path w="385444" h="187325">
                <a:moveTo>
                  <a:pt x="41021" y="74112"/>
                </a:moveTo>
                <a:lnTo>
                  <a:pt x="90068" y="53961"/>
                </a:lnTo>
                <a:lnTo>
                  <a:pt x="139521" y="38298"/>
                </a:lnTo>
                <a:lnTo>
                  <a:pt x="189150" y="26106"/>
                </a:lnTo>
                <a:lnTo>
                  <a:pt x="238727" y="16369"/>
                </a:lnTo>
                <a:lnTo>
                  <a:pt x="288021" y="8072"/>
                </a:lnTo>
                <a:lnTo>
                  <a:pt x="336804" y="198"/>
                </a:lnTo>
                <a:lnTo>
                  <a:pt x="358296" y="0"/>
                </a:lnTo>
                <a:lnTo>
                  <a:pt x="373491" y="7373"/>
                </a:lnTo>
                <a:lnTo>
                  <a:pt x="382470" y="22272"/>
                </a:lnTo>
                <a:lnTo>
                  <a:pt x="385318" y="44648"/>
                </a:lnTo>
                <a:lnTo>
                  <a:pt x="382212" y="68667"/>
                </a:lnTo>
                <a:lnTo>
                  <a:pt x="373046" y="86875"/>
                </a:lnTo>
                <a:lnTo>
                  <a:pt x="357760" y="99369"/>
                </a:lnTo>
                <a:lnTo>
                  <a:pt x="336295" y="106243"/>
                </a:lnTo>
                <a:lnTo>
                  <a:pt x="287576" y="114108"/>
                </a:lnTo>
                <a:lnTo>
                  <a:pt x="238346" y="122381"/>
                </a:lnTo>
                <a:lnTo>
                  <a:pt x="188833" y="132087"/>
                </a:lnTo>
                <a:lnTo>
                  <a:pt x="139267" y="144249"/>
                </a:lnTo>
                <a:lnTo>
                  <a:pt x="89877" y="159889"/>
                </a:lnTo>
                <a:lnTo>
                  <a:pt x="40893" y="180030"/>
                </a:lnTo>
                <a:lnTo>
                  <a:pt x="21002" y="187160"/>
                </a:lnTo>
                <a:lnTo>
                  <a:pt x="8445" y="185539"/>
                </a:lnTo>
                <a:lnTo>
                  <a:pt x="1889" y="174369"/>
                </a:lnTo>
                <a:lnTo>
                  <a:pt x="0" y="152852"/>
                </a:lnTo>
                <a:lnTo>
                  <a:pt x="1908" y="128012"/>
                </a:lnTo>
                <a:lnTo>
                  <a:pt x="8509" y="106052"/>
                </a:lnTo>
                <a:lnTo>
                  <a:pt x="21109" y="87808"/>
                </a:lnTo>
                <a:lnTo>
                  <a:pt x="41021" y="74112"/>
                </a:lnTo>
                <a:close/>
              </a:path>
            </a:pathLst>
          </a:custGeom>
          <a:ln w="121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3599560" y="2615945"/>
            <a:ext cx="217804" cy="172085"/>
          </a:xfrm>
          <a:custGeom>
            <a:avLst/>
            <a:gdLst/>
            <a:ahLst/>
            <a:cxnLst/>
            <a:rect l="l" t="t" r="r" b="b"/>
            <a:pathLst>
              <a:path w="217804" h="172085">
                <a:moveTo>
                  <a:pt x="4699" y="5079"/>
                </a:moveTo>
                <a:lnTo>
                  <a:pt x="3482" y="46704"/>
                </a:lnTo>
                <a:lnTo>
                  <a:pt x="2301" y="88328"/>
                </a:lnTo>
                <a:lnTo>
                  <a:pt x="1144" y="129952"/>
                </a:lnTo>
                <a:lnTo>
                  <a:pt x="0" y="171576"/>
                </a:lnTo>
                <a:lnTo>
                  <a:pt x="11166" y="170338"/>
                </a:lnTo>
                <a:lnTo>
                  <a:pt x="21605" y="168909"/>
                </a:lnTo>
                <a:lnTo>
                  <a:pt x="31307" y="167290"/>
                </a:lnTo>
                <a:lnTo>
                  <a:pt x="40259" y="165480"/>
                </a:lnTo>
                <a:lnTo>
                  <a:pt x="87459" y="158249"/>
                </a:lnTo>
                <a:lnTo>
                  <a:pt x="130968" y="150685"/>
                </a:lnTo>
                <a:lnTo>
                  <a:pt x="170811" y="142835"/>
                </a:lnTo>
                <a:lnTo>
                  <a:pt x="207010" y="134746"/>
                </a:lnTo>
                <a:lnTo>
                  <a:pt x="209041" y="133603"/>
                </a:lnTo>
                <a:lnTo>
                  <a:pt x="211200" y="132968"/>
                </a:lnTo>
                <a:lnTo>
                  <a:pt x="213233" y="132968"/>
                </a:lnTo>
                <a:lnTo>
                  <a:pt x="214280" y="99726"/>
                </a:lnTo>
                <a:lnTo>
                  <a:pt x="215328" y="66484"/>
                </a:lnTo>
                <a:lnTo>
                  <a:pt x="216376" y="33242"/>
                </a:lnTo>
                <a:lnTo>
                  <a:pt x="217424" y="0"/>
                </a:lnTo>
                <a:lnTo>
                  <a:pt x="164201" y="1168"/>
                </a:lnTo>
                <a:lnTo>
                  <a:pt x="111013" y="2397"/>
                </a:lnTo>
                <a:lnTo>
                  <a:pt x="57850" y="3696"/>
                </a:lnTo>
                <a:lnTo>
                  <a:pt x="4699" y="5079"/>
                </a:lnTo>
                <a:close/>
              </a:path>
            </a:pathLst>
          </a:custGeom>
          <a:ln w="121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2014601" y="2696464"/>
            <a:ext cx="213995" cy="189230"/>
          </a:xfrm>
          <a:custGeom>
            <a:avLst/>
            <a:gdLst/>
            <a:ahLst/>
            <a:cxnLst/>
            <a:rect l="l" t="t" r="r" b="b"/>
            <a:pathLst>
              <a:path w="213994" h="189230">
                <a:moveTo>
                  <a:pt x="1397" y="22478"/>
                </a:moveTo>
                <a:lnTo>
                  <a:pt x="1089" y="64105"/>
                </a:lnTo>
                <a:lnTo>
                  <a:pt x="746" y="105743"/>
                </a:lnTo>
                <a:lnTo>
                  <a:pt x="379" y="147405"/>
                </a:lnTo>
                <a:lnTo>
                  <a:pt x="0" y="189102"/>
                </a:lnTo>
                <a:lnTo>
                  <a:pt x="11568" y="186771"/>
                </a:lnTo>
                <a:lnTo>
                  <a:pt x="22256" y="184356"/>
                </a:lnTo>
                <a:lnTo>
                  <a:pt x="32039" y="181869"/>
                </a:lnTo>
                <a:lnTo>
                  <a:pt x="40893" y="179324"/>
                </a:lnTo>
                <a:lnTo>
                  <a:pt x="87443" y="168098"/>
                </a:lnTo>
                <a:lnTo>
                  <a:pt x="130682" y="156956"/>
                </a:lnTo>
                <a:lnTo>
                  <a:pt x="170303" y="145980"/>
                </a:lnTo>
                <a:lnTo>
                  <a:pt x="205994" y="135255"/>
                </a:lnTo>
                <a:lnTo>
                  <a:pt x="208025" y="133985"/>
                </a:lnTo>
                <a:lnTo>
                  <a:pt x="210057" y="133223"/>
                </a:lnTo>
                <a:lnTo>
                  <a:pt x="212836" y="66484"/>
                </a:lnTo>
                <a:lnTo>
                  <a:pt x="213487" y="0"/>
                </a:lnTo>
                <a:lnTo>
                  <a:pt x="160702" y="5173"/>
                </a:lnTo>
                <a:lnTo>
                  <a:pt x="107632" y="10620"/>
                </a:lnTo>
                <a:lnTo>
                  <a:pt x="54467" y="16377"/>
                </a:lnTo>
                <a:lnTo>
                  <a:pt x="1397" y="22478"/>
                </a:lnTo>
                <a:close/>
              </a:path>
            </a:pathLst>
          </a:custGeom>
          <a:ln w="121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4007230" y="2403475"/>
            <a:ext cx="163830" cy="571500"/>
          </a:xfrm>
          <a:custGeom>
            <a:avLst/>
            <a:gdLst/>
            <a:ahLst/>
            <a:cxnLst/>
            <a:rect l="l" t="t" r="r" b="b"/>
            <a:pathLst>
              <a:path w="163829" h="571500">
                <a:moveTo>
                  <a:pt x="51435" y="0"/>
                </a:moveTo>
                <a:lnTo>
                  <a:pt x="89408" y="28194"/>
                </a:lnTo>
                <a:lnTo>
                  <a:pt x="99081" y="73852"/>
                </a:lnTo>
                <a:lnTo>
                  <a:pt x="108218" y="120738"/>
                </a:lnTo>
                <a:lnTo>
                  <a:pt x="116835" y="168848"/>
                </a:lnTo>
                <a:lnTo>
                  <a:pt x="124950" y="218179"/>
                </a:lnTo>
                <a:lnTo>
                  <a:pt x="132581" y="268724"/>
                </a:lnTo>
                <a:lnTo>
                  <a:pt x="139747" y="320482"/>
                </a:lnTo>
                <a:lnTo>
                  <a:pt x="146463" y="373446"/>
                </a:lnTo>
                <a:lnTo>
                  <a:pt x="152749" y="427614"/>
                </a:lnTo>
                <a:lnTo>
                  <a:pt x="158623" y="482980"/>
                </a:lnTo>
                <a:lnTo>
                  <a:pt x="160982" y="493744"/>
                </a:lnTo>
                <a:lnTo>
                  <a:pt x="162544" y="504316"/>
                </a:lnTo>
                <a:lnTo>
                  <a:pt x="163320" y="514699"/>
                </a:lnTo>
                <a:lnTo>
                  <a:pt x="163322" y="524890"/>
                </a:lnTo>
                <a:lnTo>
                  <a:pt x="158724" y="544828"/>
                </a:lnTo>
                <a:lnTo>
                  <a:pt x="146637" y="559133"/>
                </a:lnTo>
                <a:lnTo>
                  <a:pt x="127049" y="567842"/>
                </a:lnTo>
                <a:lnTo>
                  <a:pt x="99949" y="570991"/>
                </a:lnTo>
                <a:lnTo>
                  <a:pt x="89090" y="568733"/>
                </a:lnTo>
                <a:lnTo>
                  <a:pt x="79756" y="561594"/>
                </a:lnTo>
                <a:lnTo>
                  <a:pt x="71945" y="549596"/>
                </a:lnTo>
                <a:lnTo>
                  <a:pt x="65659" y="532764"/>
                </a:lnTo>
                <a:lnTo>
                  <a:pt x="59795" y="470060"/>
                </a:lnTo>
                <a:lnTo>
                  <a:pt x="53796" y="410302"/>
                </a:lnTo>
                <a:lnTo>
                  <a:pt x="47648" y="353492"/>
                </a:lnTo>
                <a:lnTo>
                  <a:pt x="41337" y="299634"/>
                </a:lnTo>
                <a:lnTo>
                  <a:pt x="34848" y="248728"/>
                </a:lnTo>
                <a:lnTo>
                  <a:pt x="28170" y="200777"/>
                </a:lnTo>
                <a:lnTo>
                  <a:pt x="21288" y="155783"/>
                </a:lnTo>
                <a:lnTo>
                  <a:pt x="14188" y="113749"/>
                </a:lnTo>
                <a:lnTo>
                  <a:pt x="6858" y="74675"/>
                </a:lnTo>
                <a:lnTo>
                  <a:pt x="3714" y="66720"/>
                </a:lnTo>
                <a:lnTo>
                  <a:pt x="1524" y="59610"/>
                </a:lnTo>
                <a:lnTo>
                  <a:pt x="285" y="53334"/>
                </a:lnTo>
                <a:lnTo>
                  <a:pt x="0" y="47878"/>
                </a:lnTo>
                <a:lnTo>
                  <a:pt x="3786" y="27181"/>
                </a:lnTo>
                <a:lnTo>
                  <a:pt x="13620" y="12319"/>
                </a:lnTo>
                <a:lnTo>
                  <a:pt x="29503" y="3266"/>
                </a:lnTo>
                <a:lnTo>
                  <a:pt x="51435" y="0"/>
                </a:lnTo>
                <a:close/>
              </a:path>
            </a:pathLst>
          </a:custGeom>
          <a:ln w="121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2415285" y="2467864"/>
            <a:ext cx="172720" cy="567690"/>
          </a:xfrm>
          <a:custGeom>
            <a:avLst/>
            <a:gdLst/>
            <a:ahLst/>
            <a:cxnLst/>
            <a:rect l="l" t="t" r="r" b="b"/>
            <a:pathLst>
              <a:path w="172719" h="567689">
                <a:moveTo>
                  <a:pt x="49911" y="0"/>
                </a:moveTo>
                <a:lnTo>
                  <a:pt x="88264" y="25781"/>
                </a:lnTo>
                <a:lnTo>
                  <a:pt x="98854" y="70809"/>
                </a:lnTo>
                <a:lnTo>
                  <a:pt x="108957" y="117079"/>
                </a:lnTo>
                <a:lnTo>
                  <a:pt x="118585" y="164591"/>
                </a:lnTo>
                <a:lnTo>
                  <a:pt x="127748" y="213345"/>
                </a:lnTo>
                <a:lnTo>
                  <a:pt x="136458" y="263341"/>
                </a:lnTo>
                <a:lnTo>
                  <a:pt x="144728" y="314578"/>
                </a:lnTo>
                <a:lnTo>
                  <a:pt x="152568" y="367058"/>
                </a:lnTo>
                <a:lnTo>
                  <a:pt x="159989" y="420779"/>
                </a:lnTo>
                <a:lnTo>
                  <a:pt x="167005" y="475741"/>
                </a:lnTo>
                <a:lnTo>
                  <a:pt x="169537" y="486358"/>
                </a:lnTo>
                <a:lnTo>
                  <a:pt x="171259" y="496855"/>
                </a:lnTo>
                <a:lnTo>
                  <a:pt x="172219" y="507210"/>
                </a:lnTo>
                <a:lnTo>
                  <a:pt x="172465" y="517398"/>
                </a:lnTo>
                <a:lnTo>
                  <a:pt x="168312" y="537499"/>
                </a:lnTo>
                <a:lnTo>
                  <a:pt x="156575" y="552481"/>
                </a:lnTo>
                <a:lnTo>
                  <a:pt x="137193" y="562367"/>
                </a:lnTo>
                <a:lnTo>
                  <a:pt x="110108" y="567182"/>
                </a:lnTo>
                <a:lnTo>
                  <a:pt x="99147" y="565564"/>
                </a:lnTo>
                <a:lnTo>
                  <a:pt x="89662" y="559006"/>
                </a:lnTo>
                <a:lnTo>
                  <a:pt x="81605" y="547518"/>
                </a:lnTo>
                <a:lnTo>
                  <a:pt x="74930" y="531113"/>
                </a:lnTo>
                <a:lnTo>
                  <a:pt x="67804" y="468870"/>
                </a:lnTo>
                <a:lnTo>
                  <a:pt x="60639" y="409569"/>
                </a:lnTo>
                <a:lnTo>
                  <a:pt x="53410" y="353215"/>
                </a:lnTo>
                <a:lnTo>
                  <a:pt x="46097" y="299815"/>
                </a:lnTo>
                <a:lnTo>
                  <a:pt x="38677" y="249375"/>
                </a:lnTo>
                <a:lnTo>
                  <a:pt x="31129" y="201901"/>
                </a:lnTo>
                <a:lnTo>
                  <a:pt x="23430" y="157401"/>
                </a:lnTo>
                <a:lnTo>
                  <a:pt x="15558" y="115879"/>
                </a:lnTo>
                <a:lnTo>
                  <a:pt x="7493" y="77343"/>
                </a:lnTo>
                <a:lnTo>
                  <a:pt x="4161" y="69627"/>
                </a:lnTo>
                <a:lnTo>
                  <a:pt x="1793" y="62674"/>
                </a:lnTo>
                <a:lnTo>
                  <a:pt x="402" y="56483"/>
                </a:lnTo>
                <a:lnTo>
                  <a:pt x="0" y="51053"/>
                </a:lnTo>
                <a:lnTo>
                  <a:pt x="3351" y="30146"/>
                </a:lnTo>
                <a:lnTo>
                  <a:pt x="12811" y="14668"/>
                </a:lnTo>
                <a:lnTo>
                  <a:pt x="28342" y="4619"/>
                </a:lnTo>
                <a:lnTo>
                  <a:pt x="49911" y="0"/>
                </a:lnTo>
                <a:close/>
              </a:path>
            </a:pathLst>
          </a:custGeom>
          <a:ln w="121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3031870" y="2406269"/>
            <a:ext cx="386080" cy="121285"/>
          </a:xfrm>
          <a:custGeom>
            <a:avLst/>
            <a:gdLst/>
            <a:ahLst/>
            <a:cxnLst/>
            <a:rect l="l" t="t" r="r" b="b"/>
            <a:pathLst>
              <a:path w="386079" h="121285">
                <a:moveTo>
                  <a:pt x="51054" y="11429"/>
                </a:moveTo>
                <a:lnTo>
                  <a:pt x="98787" y="9313"/>
                </a:lnTo>
                <a:lnTo>
                  <a:pt x="146492" y="7281"/>
                </a:lnTo>
                <a:lnTo>
                  <a:pt x="194182" y="5333"/>
                </a:lnTo>
                <a:lnTo>
                  <a:pt x="241873" y="3471"/>
                </a:lnTo>
                <a:lnTo>
                  <a:pt x="289578" y="1693"/>
                </a:lnTo>
                <a:lnTo>
                  <a:pt x="337312" y="0"/>
                </a:lnTo>
                <a:lnTo>
                  <a:pt x="358999" y="2734"/>
                </a:lnTo>
                <a:lnTo>
                  <a:pt x="374316" y="12636"/>
                </a:lnTo>
                <a:lnTo>
                  <a:pt x="383228" y="29682"/>
                </a:lnTo>
                <a:lnTo>
                  <a:pt x="385699" y="53847"/>
                </a:lnTo>
                <a:lnTo>
                  <a:pt x="381988" y="77521"/>
                </a:lnTo>
                <a:lnTo>
                  <a:pt x="372205" y="94646"/>
                </a:lnTo>
                <a:lnTo>
                  <a:pt x="356373" y="105247"/>
                </a:lnTo>
                <a:lnTo>
                  <a:pt x="334518" y="109346"/>
                </a:lnTo>
                <a:lnTo>
                  <a:pt x="286848" y="111040"/>
                </a:lnTo>
                <a:lnTo>
                  <a:pt x="239206" y="112818"/>
                </a:lnTo>
                <a:lnTo>
                  <a:pt x="191579" y="114680"/>
                </a:lnTo>
                <a:lnTo>
                  <a:pt x="143952" y="116628"/>
                </a:lnTo>
                <a:lnTo>
                  <a:pt x="96310" y="118660"/>
                </a:lnTo>
                <a:lnTo>
                  <a:pt x="48641" y="120776"/>
                </a:lnTo>
                <a:lnTo>
                  <a:pt x="27003" y="118417"/>
                </a:lnTo>
                <a:lnTo>
                  <a:pt x="11652" y="109045"/>
                </a:lnTo>
                <a:lnTo>
                  <a:pt x="2635" y="92648"/>
                </a:lnTo>
                <a:lnTo>
                  <a:pt x="0" y="69214"/>
                </a:lnTo>
                <a:lnTo>
                  <a:pt x="3637" y="44809"/>
                </a:lnTo>
                <a:lnTo>
                  <a:pt x="13382" y="27035"/>
                </a:lnTo>
                <a:lnTo>
                  <a:pt x="29200" y="15904"/>
                </a:lnTo>
                <a:lnTo>
                  <a:pt x="51054" y="11429"/>
                </a:lnTo>
                <a:close/>
              </a:path>
            </a:pathLst>
          </a:custGeom>
          <a:ln w="121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1438783" y="2530094"/>
            <a:ext cx="386715" cy="190500"/>
          </a:xfrm>
          <a:custGeom>
            <a:avLst/>
            <a:gdLst/>
            <a:ahLst/>
            <a:cxnLst/>
            <a:rect l="l" t="t" r="r" b="b"/>
            <a:pathLst>
              <a:path w="386714" h="190500">
                <a:moveTo>
                  <a:pt x="41275" y="73913"/>
                </a:moveTo>
                <a:lnTo>
                  <a:pt x="90397" y="53763"/>
                </a:lnTo>
                <a:lnTo>
                  <a:pt x="139953" y="38099"/>
                </a:lnTo>
                <a:lnTo>
                  <a:pt x="189722" y="25907"/>
                </a:lnTo>
                <a:lnTo>
                  <a:pt x="239479" y="16171"/>
                </a:lnTo>
                <a:lnTo>
                  <a:pt x="289004" y="7874"/>
                </a:lnTo>
                <a:lnTo>
                  <a:pt x="338073" y="0"/>
                </a:lnTo>
                <a:lnTo>
                  <a:pt x="359495" y="15"/>
                </a:lnTo>
                <a:lnTo>
                  <a:pt x="374665" y="8032"/>
                </a:lnTo>
                <a:lnTo>
                  <a:pt x="383668" y="24002"/>
                </a:lnTo>
                <a:lnTo>
                  <a:pt x="386587" y="47878"/>
                </a:lnTo>
                <a:lnTo>
                  <a:pt x="383409" y="71842"/>
                </a:lnTo>
                <a:lnTo>
                  <a:pt x="374205" y="90042"/>
                </a:lnTo>
                <a:lnTo>
                  <a:pt x="358905" y="102528"/>
                </a:lnTo>
                <a:lnTo>
                  <a:pt x="337439" y="109346"/>
                </a:lnTo>
                <a:lnTo>
                  <a:pt x="288529" y="117220"/>
                </a:lnTo>
                <a:lnTo>
                  <a:pt x="239112" y="125518"/>
                </a:lnTo>
                <a:lnTo>
                  <a:pt x="189420" y="135254"/>
                </a:lnTo>
                <a:lnTo>
                  <a:pt x="139685" y="147446"/>
                </a:lnTo>
                <a:lnTo>
                  <a:pt x="90141" y="163110"/>
                </a:lnTo>
                <a:lnTo>
                  <a:pt x="41020" y="183260"/>
                </a:lnTo>
                <a:lnTo>
                  <a:pt x="21056" y="190392"/>
                </a:lnTo>
                <a:lnTo>
                  <a:pt x="8461" y="188785"/>
                </a:lnTo>
                <a:lnTo>
                  <a:pt x="1891" y="177653"/>
                </a:lnTo>
                <a:lnTo>
                  <a:pt x="0" y="156209"/>
                </a:lnTo>
                <a:lnTo>
                  <a:pt x="1912" y="129867"/>
                </a:lnTo>
                <a:lnTo>
                  <a:pt x="8540" y="106822"/>
                </a:lnTo>
                <a:lnTo>
                  <a:pt x="21216" y="87897"/>
                </a:lnTo>
                <a:lnTo>
                  <a:pt x="41275" y="73913"/>
                </a:lnTo>
                <a:close/>
              </a:path>
            </a:pathLst>
          </a:custGeom>
          <a:ln w="121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3607053" y="2375407"/>
            <a:ext cx="217804" cy="146685"/>
          </a:xfrm>
          <a:custGeom>
            <a:avLst/>
            <a:gdLst/>
            <a:ahLst/>
            <a:cxnLst/>
            <a:rect l="l" t="t" r="r" b="b"/>
            <a:pathLst>
              <a:path w="217804" h="146685">
                <a:moveTo>
                  <a:pt x="3937" y="4952"/>
                </a:moveTo>
                <a:lnTo>
                  <a:pt x="2964" y="40290"/>
                </a:lnTo>
                <a:lnTo>
                  <a:pt x="1968" y="75628"/>
                </a:lnTo>
                <a:lnTo>
                  <a:pt x="972" y="110966"/>
                </a:lnTo>
                <a:lnTo>
                  <a:pt x="0" y="146303"/>
                </a:lnTo>
                <a:lnTo>
                  <a:pt x="53244" y="144922"/>
                </a:lnTo>
                <a:lnTo>
                  <a:pt x="106489" y="143637"/>
                </a:lnTo>
                <a:lnTo>
                  <a:pt x="159734" y="142446"/>
                </a:lnTo>
                <a:lnTo>
                  <a:pt x="212979" y="141350"/>
                </a:lnTo>
                <a:lnTo>
                  <a:pt x="214120" y="106013"/>
                </a:lnTo>
                <a:lnTo>
                  <a:pt x="215249" y="70675"/>
                </a:lnTo>
                <a:lnTo>
                  <a:pt x="216354" y="35337"/>
                </a:lnTo>
                <a:lnTo>
                  <a:pt x="217424" y="0"/>
                </a:lnTo>
                <a:lnTo>
                  <a:pt x="164028" y="1148"/>
                </a:lnTo>
                <a:lnTo>
                  <a:pt x="110680" y="2333"/>
                </a:lnTo>
                <a:lnTo>
                  <a:pt x="57332" y="3589"/>
                </a:lnTo>
                <a:lnTo>
                  <a:pt x="3937" y="4952"/>
                </a:lnTo>
                <a:close/>
              </a:path>
            </a:pathLst>
          </a:custGeom>
          <a:ln w="121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2016760" y="2455926"/>
            <a:ext cx="213995" cy="163830"/>
          </a:xfrm>
          <a:custGeom>
            <a:avLst/>
            <a:gdLst/>
            <a:ahLst/>
            <a:cxnLst/>
            <a:rect l="l" t="t" r="r" b="b"/>
            <a:pathLst>
              <a:path w="213994" h="163830">
                <a:moveTo>
                  <a:pt x="1269" y="22351"/>
                </a:moveTo>
                <a:lnTo>
                  <a:pt x="964" y="57689"/>
                </a:lnTo>
                <a:lnTo>
                  <a:pt x="635" y="93027"/>
                </a:lnTo>
                <a:lnTo>
                  <a:pt x="305" y="128365"/>
                </a:lnTo>
                <a:lnTo>
                  <a:pt x="0" y="163702"/>
                </a:lnTo>
                <a:lnTo>
                  <a:pt x="53111" y="157603"/>
                </a:lnTo>
                <a:lnTo>
                  <a:pt x="106378" y="151860"/>
                </a:lnTo>
                <a:lnTo>
                  <a:pt x="159573" y="146450"/>
                </a:lnTo>
                <a:lnTo>
                  <a:pt x="212470" y="141350"/>
                </a:lnTo>
                <a:lnTo>
                  <a:pt x="212850" y="106013"/>
                </a:lnTo>
                <a:lnTo>
                  <a:pt x="213217" y="70675"/>
                </a:lnTo>
                <a:lnTo>
                  <a:pt x="213560" y="35337"/>
                </a:lnTo>
                <a:lnTo>
                  <a:pt x="213867" y="0"/>
                </a:lnTo>
                <a:lnTo>
                  <a:pt x="160950" y="5099"/>
                </a:lnTo>
                <a:lnTo>
                  <a:pt x="107711" y="10509"/>
                </a:lnTo>
                <a:lnTo>
                  <a:pt x="54401" y="16252"/>
                </a:lnTo>
                <a:lnTo>
                  <a:pt x="1269" y="22351"/>
                </a:lnTo>
                <a:close/>
              </a:path>
            </a:pathLst>
          </a:custGeom>
          <a:ln w="121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2997580" y="2176398"/>
            <a:ext cx="455930" cy="128905"/>
          </a:xfrm>
          <a:custGeom>
            <a:avLst/>
            <a:gdLst/>
            <a:ahLst/>
            <a:cxnLst/>
            <a:rect l="l" t="t" r="r" b="b"/>
            <a:pathLst>
              <a:path w="455929" h="128905">
                <a:moveTo>
                  <a:pt x="52958" y="14097"/>
                </a:moveTo>
                <a:lnTo>
                  <a:pt x="103483" y="11803"/>
                </a:lnTo>
                <a:lnTo>
                  <a:pt x="154034" y="9602"/>
                </a:lnTo>
                <a:lnTo>
                  <a:pt x="204608" y="7495"/>
                </a:lnTo>
                <a:lnTo>
                  <a:pt x="255199" y="5481"/>
                </a:lnTo>
                <a:lnTo>
                  <a:pt x="305803" y="3561"/>
                </a:lnTo>
                <a:lnTo>
                  <a:pt x="356417" y="1733"/>
                </a:lnTo>
                <a:lnTo>
                  <a:pt x="407034" y="0"/>
                </a:lnTo>
                <a:lnTo>
                  <a:pt x="428922" y="2740"/>
                </a:lnTo>
                <a:lnTo>
                  <a:pt x="444309" y="12493"/>
                </a:lnTo>
                <a:lnTo>
                  <a:pt x="453219" y="29271"/>
                </a:lnTo>
                <a:lnTo>
                  <a:pt x="455676" y="53086"/>
                </a:lnTo>
                <a:lnTo>
                  <a:pt x="451887" y="79333"/>
                </a:lnTo>
                <a:lnTo>
                  <a:pt x="442039" y="98282"/>
                </a:lnTo>
                <a:lnTo>
                  <a:pt x="426118" y="109968"/>
                </a:lnTo>
                <a:lnTo>
                  <a:pt x="404114" y="114426"/>
                </a:lnTo>
                <a:lnTo>
                  <a:pt x="353557" y="116160"/>
                </a:lnTo>
                <a:lnTo>
                  <a:pt x="303013" y="117988"/>
                </a:lnTo>
                <a:lnTo>
                  <a:pt x="252481" y="119908"/>
                </a:lnTo>
                <a:lnTo>
                  <a:pt x="201958" y="121922"/>
                </a:lnTo>
                <a:lnTo>
                  <a:pt x="151441" y="124029"/>
                </a:lnTo>
                <a:lnTo>
                  <a:pt x="100929" y="126230"/>
                </a:lnTo>
                <a:lnTo>
                  <a:pt x="50418" y="128524"/>
                </a:lnTo>
                <a:lnTo>
                  <a:pt x="27914" y="125880"/>
                </a:lnTo>
                <a:lnTo>
                  <a:pt x="12017" y="115474"/>
                </a:lnTo>
                <a:lnTo>
                  <a:pt x="2716" y="97305"/>
                </a:lnTo>
                <a:lnTo>
                  <a:pt x="0" y="71374"/>
                </a:lnTo>
                <a:lnTo>
                  <a:pt x="3720" y="47226"/>
                </a:lnTo>
                <a:lnTo>
                  <a:pt x="13763" y="29638"/>
                </a:lnTo>
                <a:lnTo>
                  <a:pt x="30164" y="18599"/>
                </a:lnTo>
                <a:lnTo>
                  <a:pt x="52958" y="14097"/>
                </a:lnTo>
                <a:close/>
              </a:path>
            </a:pathLst>
          </a:custGeom>
          <a:ln w="121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1428750" y="2296667"/>
            <a:ext cx="427355" cy="220345"/>
          </a:xfrm>
          <a:custGeom>
            <a:avLst/>
            <a:gdLst/>
            <a:ahLst/>
            <a:cxnLst/>
            <a:rect l="l" t="t" r="r" b="b"/>
            <a:pathLst>
              <a:path w="427355" h="220344">
                <a:moveTo>
                  <a:pt x="17525" y="98679"/>
                </a:moveTo>
                <a:lnTo>
                  <a:pt x="56688" y="72201"/>
                </a:lnTo>
                <a:lnTo>
                  <a:pt x="99014" y="52095"/>
                </a:lnTo>
                <a:lnTo>
                  <a:pt x="143771" y="37195"/>
                </a:lnTo>
                <a:lnTo>
                  <a:pt x="190230" y="26336"/>
                </a:lnTo>
                <a:lnTo>
                  <a:pt x="237658" y="18352"/>
                </a:lnTo>
                <a:lnTo>
                  <a:pt x="285327" y="12078"/>
                </a:lnTo>
                <a:lnTo>
                  <a:pt x="332504" y="6349"/>
                </a:lnTo>
                <a:lnTo>
                  <a:pt x="378460" y="0"/>
                </a:lnTo>
                <a:lnTo>
                  <a:pt x="399778" y="113"/>
                </a:lnTo>
                <a:lnTo>
                  <a:pt x="415083" y="8048"/>
                </a:lnTo>
                <a:lnTo>
                  <a:pt x="424269" y="23770"/>
                </a:lnTo>
                <a:lnTo>
                  <a:pt x="427227" y="47244"/>
                </a:lnTo>
                <a:lnTo>
                  <a:pt x="423957" y="73848"/>
                </a:lnTo>
                <a:lnTo>
                  <a:pt x="399224" y="107340"/>
                </a:lnTo>
                <a:lnTo>
                  <a:pt x="332044" y="120654"/>
                </a:lnTo>
                <a:lnTo>
                  <a:pt x="284914" y="126396"/>
                </a:lnTo>
                <a:lnTo>
                  <a:pt x="237293" y="132686"/>
                </a:lnTo>
                <a:lnTo>
                  <a:pt x="189912" y="140684"/>
                </a:lnTo>
                <a:lnTo>
                  <a:pt x="143501" y="151551"/>
                </a:lnTo>
                <a:lnTo>
                  <a:pt x="98792" y="166449"/>
                </a:lnTo>
                <a:lnTo>
                  <a:pt x="56514" y="186538"/>
                </a:lnTo>
                <a:lnTo>
                  <a:pt x="17399" y="212979"/>
                </a:lnTo>
                <a:lnTo>
                  <a:pt x="6858" y="219989"/>
                </a:lnTo>
                <a:lnTo>
                  <a:pt x="1746" y="217820"/>
                </a:lnTo>
                <a:lnTo>
                  <a:pt x="111" y="205388"/>
                </a:lnTo>
                <a:lnTo>
                  <a:pt x="0" y="181610"/>
                </a:lnTo>
                <a:lnTo>
                  <a:pt x="113" y="155382"/>
                </a:lnTo>
                <a:lnTo>
                  <a:pt x="1762" y="132095"/>
                </a:lnTo>
                <a:lnTo>
                  <a:pt x="6911" y="112833"/>
                </a:lnTo>
                <a:lnTo>
                  <a:pt x="17525" y="98679"/>
                </a:lnTo>
                <a:close/>
              </a:path>
            </a:pathLst>
          </a:custGeom>
          <a:ln w="121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3613911" y="2133980"/>
            <a:ext cx="217170" cy="146050"/>
          </a:xfrm>
          <a:custGeom>
            <a:avLst/>
            <a:gdLst/>
            <a:ahLst/>
            <a:cxnLst/>
            <a:rect l="l" t="t" r="r" b="b"/>
            <a:pathLst>
              <a:path w="217170" h="146050">
                <a:moveTo>
                  <a:pt x="41528" y="3175"/>
                </a:moveTo>
                <a:lnTo>
                  <a:pt x="5595" y="29624"/>
                </a:lnTo>
                <a:lnTo>
                  <a:pt x="2000" y="73533"/>
                </a:lnTo>
                <a:lnTo>
                  <a:pt x="1333" y="97536"/>
                </a:lnTo>
                <a:lnTo>
                  <a:pt x="666" y="121538"/>
                </a:lnTo>
                <a:lnTo>
                  <a:pt x="0" y="145542"/>
                </a:lnTo>
                <a:lnTo>
                  <a:pt x="53417" y="144160"/>
                </a:lnTo>
                <a:lnTo>
                  <a:pt x="106822" y="142875"/>
                </a:lnTo>
                <a:lnTo>
                  <a:pt x="160252" y="141684"/>
                </a:lnTo>
                <a:lnTo>
                  <a:pt x="213740" y="140589"/>
                </a:lnTo>
                <a:lnTo>
                  <a:pt x="214502" y="116587"/>
                </a:lnTo>
                <a:lnTo>
                  <a:pt x="215264" y="92598"/>
                </a:lnTo>
                <a:lnTo>
                  <a:pt x="216026" y="68633"/>
                </a:lnTo>
                <a:lnTo>
                  <a:pt x="216788" y="44704"/>
                </a:lnTo>
                <a:lnTo>
                  <a:pt x="215003" y="24842"/>
                </a:lnTo>
                <a:lnTo>
                  <a:pt x="208121" y="10779"/>
                </a:lnTo>
                <a:lnTo>
                  <a:pt x="196143" y="2502"/>
                </a:lnTo>
                <a:lnTo>
                  <a:pt x="179070" y="0"/>
                </a:lnTo>
                <a:lnTo>
                  <a:pt x="144702" y="763"/>
                </a:lnTo>
                <a:lnTo>
                  <a:pt x="110347" y="1539"/>
                </a:lnTo>
                <a:lnTo>
                  <a:pt x="75967" y="2339"/>
                </a:lnTo>
                <a:lnTo>
                  <a:pt x="41528" y="3175"/>
                </a:lnTo>
                <a:close/>
              </a:path>
            </a:pathLst>
          </a:custGeom>
          <a:ln w="121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2018792" y="2217292"/>
            <a:ext cx="213995" cy="160020"/>
          </a:xfrm>
          <a:custGeom>
            <a:avLst/>
            <a:gdLst/>
            <a:ahLst/>
            <a:cxnLst/>
            <a:rect l="l" t="t" r="r" b="b"/>
            <a:pathLst>
              <a:path w="213994" h="160019">
                <a:moveTo>
                  <a:pt x="38988" y="14351"/>
                </a:moveTo>
                <a:lnTo>
                  <a:pt x="3341" y="43943"/>
                </a:lnTo>
                <a:lnTo>
                  <a:pt x="571" y="88118"/>
                </a:lnTo>
                <a:lnTo>
                  <a:pt x="380" y="112077"/>
                </a:lnTo>
                <a:lnTo>
                  <a:pt x="190" y="136036"/>
                </a:lnTo>
                <a:lnTo>
                  <a:pt x="0" y="160020"/>
                </a:lnTo>
                <a:lnTo>
                  <a:pt x="53226" y="153920"/>
                </a:lnTo>
                <a:lnTo>
                  <a:pt x="106632" y="148177"/>
                </a:lnTo>
                <a:lnTo>
                  <a:pt x="159966" y="142767"/>
                </a:lnTo>
                <a:lnTo>
                  <a:pt x="212978" y="137668"/>
                </a:lnTo>
                <a:lnTo>
                  <a:pt x="213244" y="113665"/>
                </a:lnTo>
                <a:lnTo>
                  <a:pt x="213486" y="89662"/>
                </a:lnTo>
                <a:lnTo>
                  <a:pt x="213729" y="65659"/>
                </a:lnTo>
                <a:lnTo>
                  <a:pt x="213994" y="41656"/>
                </a:lnTo>
                <a:lnTo>
                  <a:pt x="211756" y="22038"/>
                </a:lnTo>
                <a:lnTo>
                  <a:pt x="204660" y="8540"/>
                </a:lnTo>
                <a:lnTo>
                  <a:pt x="192706" y="1186"/>
                </a:lnTo>
                <a:lnTo>
                  <a:pt x="175894" y="0"/>
                </a:lnTo>
                <a:lnTo>
                  <a:pt x="141519" y="3403"/>
                </a:lnTo>
                <a:lnTo>
                  <a:pt x="107108" y="6937"/>
                </a:lnTo>
                <a:lnTo>
                  <a:pt x="72864" y="10590"/>
                </a:lnTo>
                <a:lnTo>
                  <a:pt x="38988" y="14351"/>
                </a:lnTo>
                <a:close/>
              </a:path>
            </a:pathLst>
          </a:custGeom>
          <a:ln w="121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3054350" y="1943989"/>
            <a:ext cx="361315" cy="116839"/>
          </a:xfrm>
          <a:custGeom>
            <a:avLst/>
            <a:gdLst/>
            <a:ahLst/>
            <a:cxnLst/>
            <a:rect l="l" t="t" r="r" b="b"/>
            <a:pathLst>
              <a:path w="361314" h="116839">
                <a:moveTo>
                  <a:pt x="50926" y="10413"/>
                </a:moveTo>
                <a:lnTo>
                  <a:pt x="103664" y="8111"/>
                </a:lnTo>
                <a:lnTo>
                  <a:pt x="156292" y="5925"/>
                </a:lnTo>
                <a:lnTo>
                  <a:pt x="208853" y="3848"/>
                </a:lnTo>
                <a:lnTo>
                  <a:pt x="261389" y="1875"/>
                </a:lnTo>
                <a:lnTo>
                  <a:pt x="313944" y="0"/>
                </a:lnTo>
                <a:lnTo>
                  <a:pt x="335113" y="2619"/>
                </a:lnTo>
                <a:lnTo>
                  <a:pt x="350043" y="12192"/>
                </a:lnTo>
                <a:lnTo>
                  <a:pt x="358735" y="28717"/>
                </a:lnTo>
                <a:lnTo>
                  <a:pt x="361188" y="52197"/>
                </a:lnTo>
                <a:lnTo>
                  <a:pt x="357568" y="75130"/>
                </a:lnTo>
                <a:lnTo>
                  <a:pt x="348043" y="91741"/>
                </a:lnTo>
                <a:lnTo>
                  <a:pt x="332612" y="102042"/>
                </a:lnTo>
                <a:lnTo>
                  <a:pt x="311276" y="106045"/>
                </a:lnTo>
                <a:lnTo>
                  <a:pt x="258798" y="107919"/>
                </a:lnTo>
                <a:lnTo>
                  <a:pt x="206338" y="109885"/>
                </a:lnTo>
                <a:lnTo>
                  <a:pt x="153853" y="111942"/>
                </a:lnTo>
                <a:lnTo>
                  <a:pt x="101302" y="114091"/>
                </a:lnTo>
                <a:lnTo>
                  <a:pt x="48641" y="116332"/>
                </a:lnTo>
                <a:lnTo>
                  <a:pt x="27003" y="114071"/>
                </a:lnTo>
                <a:lnTo>
                  <a:pt x="11652" y="105013"/>
                </a:lnTo>
                <a:lnTo>
                  <a:pt x="2635" y="89167"/>
                </a:lnTo>
                <a:lnTo>
                  <a:pt x="0" y="66548"/>
                </a:lnTo>
                <a:lnTo>
                  <a:pt x="3617" y="42810"/>
                </a:lnTo>
                <a:lnTo>
                  <a:pt x="13319" y="25527"/>
                </a:lnTo>
                <a:lnTo>
                  <a:pt x="29092" y="14720"/>
                </a:lnTo>
                <a:lnTo>
                  <a:pt x="50926" y="10413"/>
                </a:lnTo>
                <a:close/>
              </a:path>
            </a:pathLst>
          </a:custGeom>
          <a:ln w="12191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1446275" y="2069490"/>
            <a:ext cx="368300" cy="179070"/>
          </a:xfrm>
          <a:custGeom>
            <a:avLst/>
            <a:gdLst/>
            <a:ahLst/>
            <a:cxnLst/>
            <a:rect l="l" t="t" r="r" b="b"/>
            <a:pathLst>
              <a:path w="368300" h="179069">
                <a:moveTo>
                  <a:pt x="49657" y="65379"/>
                </a:moveTo>
                <a:lnTo>
                  <a:pt x="103387" y="46179"/>
                </a:lnTo>
                <a:lnTo>
                  <a:pt x="157537" y="31144"/>
                </a:lnTo>
                <a:lnTo>
                  <a:pt x="211798" y="19192"/>
                </a:lnTo>
                <a:lnTo>
                  <a:pt x="265857" y="9247"/>
                </a:lnTo>
                <a:lnTo>
                  <a:pt x="319405" y="228"/>
                </a:lnTo>
                <a:lnTo>
                  <a:pt x="341040" y="0"/>
                </a:lnTo>
                <a:lnTo>
                  <a:pt x="356187" y="7641"/>
                </a:lnTo>
                <a:lnTo>
                  <a:pt x="365071" y="23070"/>
                </a:lnTo>
                <a:lnTo>
                  <a:pt x="367919" y="46202"/>
                </a:lnTo>
                <a:lnTo>
                  <a:pt x="364831" y="69463"/>
                </a:lnTo>
                <a:lnTo>
                  <a:pt x="355790" y="87127"/>
                </a:lnTo>
                <a:lnTo>
                  <a:pt x="340558" y="99315"/>
                </a:lnTo>
                <a:lnTo>
                  <a:pt x="318897" y="106146"/>
                </a:lnTo>
                <a:lnTo>
                  <a:pt x="265424" y="115165"/>
                </a:lnTo>
                <a:lnTo>
                  <a:pt x="211434" y="125110"/>
                </a:lnTo>
                <a:lnTo>
                  <a:pt x="157231" y="137062"/>
                </a:lnTo>
                <a:lnTo>
                  <a:pt x="103118" y="152097"/>
                </a:lnTo>
                <a:lnTo>
                  <a:pt x="49403" y="171297"/>
                </a:lnTo>
                <a:lnTo>
                  <a:pt x="25931" y="178633"/>
                </a:lnTo>
                <a:lnTo>
                  <a:pt x="10699" y="177313"/>
                </a:lnTo>
                <a:lnTo>
                  <a:pt x="2468" y="166635"/>
                </a:lnTo>
                <a:lnTo>
                  <a:pt x="0" y="145897"/>
                </a:lnTo>
                <a:lnTo>
                  <a:pt x="2472" y="120278"/>
                </a:lnTo>
                <a:lnTo>
                  <a:pt x="10731" y="97827"/>
                </a:lnTo>
                <a:lnTo>
                  <a:pt x="26038" y="79281"/>
                </a:lnTo>
                <a:lnTo>
                  <a:pt x="49657" y="65379"/>
                </a:lnTo>
                <a:close/>
              </a:path>
            </a:pathLst>
          </a:custGeom>
          <a:ln w="121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3973195" y="1896745"/>
            <a:ext cx="485775" cy="1536700"/>
          </a:xfrm>
          <a:custGeom>
            <a:avLst/>
            <a:gdLst/>
            <a:ahLst/>
            <a:cxnLst/>
            <a:rect l="l" t="t" r="r" b="b"/>
            <a:pathLst>
              <a:path w="485775" h="1536700">
                <a:moveTo>
                  <a:pt x="336422" y="0"/>
                </a:moveTo>
                <a:lnTo>
                  <a:pt x="361023" y="3619"/>
                </a:lnTo>
                <a:lnTo>
                  <a:pt x="378253" y="14858"/>
                </a:lnTo>
                <a:lnTo>
                  <a:pt x="388125" y="33718"/>
                </a:lnTo>
                <a:lnTo>
                  <a:pt x="390651" y="60197"/>
                </a:lnTo>
                <a:lnTo>
                  <a:pt x="388748" y="109420"/>
                </a:lnTo>
                <a:lnTo>
                  <a:pt x="386857" y="158607"/>
                </a:lnTo>
                <a:lnTo>
                  <a:pt x="384990" y="207770"/>
                </a:lnTo>
                <a:lnTo>
                  <a:pt x="383158" y="256920"/>
                </a:lnTo>
                <a:lnTo>
                  <a:pt x="396799" y="256899"/>
                </a:lnTo>
                <a:lnTo>
                  <a:pt x="410463" y="256841"/>
                </a:lnTo>
                <a:lnTo>
                  <a:pt x="424128" y="256760"/>
                </a:lnTo>
                <a:lnTo>
                  <a:pt x="437768" y="256666"/>
                </a:lnTo>
                <a:lnTo>
                  <a:pt x="459557" y="260024"/>
                </a:lnTo>
                <a:lnTo>
                  <a:pt x="474821" y="270097"/>
                </a:lnTo>
                <a:lnTo>
                  <a:pt x="483560" y="286885"/>
                </a:lnTo>
                <a:lnTo>
                  <a:pt x="485775" y="310388"/>
                </a:lnTo>
                <a:lnTo>
                  <a:pt x="481633" y="336893"/>
                </a:lnTo>
                <a:lnTo>
                  <a:pt x="471503" y="355838"/>
                </a:lnTo>
                <a:lnTo>
                  <a:pt x="455396" y="367234"/>
                </a:lnTo>
                <a:lnTo>
                  <a:pt x="433324" y="371093"/>
                </a:lnTo>
                <a:lnTo>
                  <a:pt x="419701" y="371115"/>
                </a:lnTo>
                <a:lnTo>
                  <a:pt x="406066" y="371173"/>
                </a:lnTo>
                <a:lnTo>
                  <a:pt x="376790" y="421792"/>
                </a:lnTo>
                <a:lnTo>
                  <a:pt x="374869" y="472236"/>
                </a:lnTo>
                <a:lnTo>
                  <a:pt x="372949" y="522681"/>
                </a:lnTo>
                <a:lnTo>
                  <a:pt x="371031" y="573125"/>
                </a:lnTo>
                <a:lnTo>
                  <a:pt x="369113" y="623569"/>
                </a:lnTo>
                <a:lnTo>
                  <a:pt x="367197" y="674014"/>
                </a:lnTo>
                <a:lnTo>
                  <a:pt x="365281" y="724458"/>
                </a:lnTo>
                <a:lnTo>
                  <a:pt x="363366" y="774903"/>
                </a:lnTo>
                <a:lnTo>
                  <a:pt x="361451" y="825347"/>
                </a:lnTo>
                <a:lnTo>
                  <a:pt x="359536" y="875791"/>
                </a:lnTo>
                <a:lnTo>
                  <a:pt x="357622" y="926236"/>
                </a:lnTo>
                <a:lnTo>
                  <a:pt x="355707" y="976680"/>
                </a:lnTo>
                <a:lnTo>
                  <a:pt x="353792" y="1027125"/>
                </a:lnTo>
                <a:lnTo>
                  <a:pt x="351876" y="1077569"/>
                </a:lnTo>
                <a:lnTo>
                  <a:pt x="349960" y="1128013"/>
                </a:lnTo>
                <a:lnTo>
                  <a:pt x="348042" y="1178458"/>
                </a:lnTo>
                <a:lnTo>
                  <a:pt x="346124" y="1228902"/>
                </a:lnTo>
                <a:lnTo>
                  <a:pt x="344204" y="1279347"/>
                </a:lnTo>
                <a:lnTo>
                  <a:pt x="342283" y="1329791"/>
                </a:lnTo>
                <a:lnTo>
                  <a:pt x="340359" y="1380235"/>
                </a:lnTo>
                <a:lnTo>
                  <a:pt x="333903" y="1427516"/>
                </a:lnTo>
                <a:lnTo>
                  <a:pt x="318468" y="1466252"/>
                </a:lnTo>
                <a:lnTo>
                  <a:pt x="294052" y="1496472"/>
                </a:lnTo>
                <a:lnTo>
                  <a:pt x="260651" y="1518205"/>
                </a:lnTo>
                <a:lnTo>
                  <a:pt x="218260" y="1531477"/>
                </a:lnTo>
                <a:lnTo>
                  <a:pt x="166877" y="1536318"/>
                </a:lnTo>
                <a:lnTo>
                  <a:pt x="143510" y="1534715"/>
                </a:lnTo>
                <a:lnTo>
                  <a:pt x="85582" y="1521031"/>
                </a:lnTo>
                <a:lnTo>
                  <a:pt x="33091" y="1501193"/>
                </a:lnTo>
                <a:lnTo>
                  <a:pt x="11302" y="1457705"/>
                </a:lnTo>
                <a:lnTo>
                  <a:pt x="15376" y="1431746"/>
                </a:lnTo>
                <a:lnTo>
                  <a:pt x="54863" y="1396491"/>
                </a:lnTo>
                <a:lnTo>
                  <a:pt x="114841" y="1408523"/>
                </a:lnTo>
                <a:lnTo>
                  <a:pt x="144700" y="1415018"/>
                </a:lnTo>
                <a:lnTo>
                  <a:pt x="167487" y="1418917"/>
                </a:lnTo>
                <a:lnTo>
                  <a:pt x="183260" y="1420114"/>
                </a:lnTo>
                <a:lnTo>
                  <a:pt x="205666" y="1416089"/>
                </a:lnTo>
                <a:lnTo>
                  <a:pt x="232284" y="1385609"/>
                </a:lnTo>
                <a:lnTo>
                  <a:pt x="238378" y="1307197"/>
                </a:lnTo>
                <a:lnTo>
                  <a:pt x="240283" y="1255241"/>
                </a:lnTo>
                <a:lnTo>
                  <a:pt x="242188" y="1203284"/>
                </a:lnTo>
                <a:lnTo>
                  <a:pt x="244092" y="1151328"/>
                </a:lnTo>
                <a:lnTo>
                  <a:pt x="245996" y="1099372"/>
                </a:lnTo>
                <a:lnTo>
                  <a:pt x="247900" y="1047415"/>
                </a:lnTo>
                <a:lnTo>
                  <a:pt x="249802" y="995459"/>
                </a:lnTo>
                <a:lnTo>
                  <a:pt x="251704" y="943503"/>
                </a:lnTo>
                <a:lnTo>
                  <a:pt x="253605" y="891546"/>
                </a:lnTo>
                <a:lnTo>
                  <a:pt x="255505" y="839590"/>
                </a:lnTo>
                <a:lnTo>
                  <a:pt x="257404" y="787633"/>
                </a:lnTo>
                <a:lnTo>
                  <a:pt x="259302" y="735677"/>
                </a:lnTo>
                <a:lnTo>
                  <a:pt x="261198" y="683721"/>
                </a:lnTo>
                <a:lnTo>
                  <a:pt x="263093" y="631764"/>
                </a:lnTo>
                <a:lnTo>
                  <a:pt x="264986" y="579808"/>
                </a:lnTo>
                <a:lnTo>
                  <a:pt x="266878" y="527852"/>
                </a:lnTo>
                <a:lnTo>
                  <a:pt x="268768" y="475895"/>
                </a:lnTo>
                <a:lnTo>
                  <a:pt x="270656" y="423939"/>
                </a:lnTo>
                <a:lnTo>
                  <a:pt x="272541" y="371982"/>
                </a:lnTo>
                <a:lnTo>
                  <a:pt x="216417" y="372487"/>
                </a:lnTo>
                <a:lnTo>
                  <a:pt x="160258" y="373062"/>
                </a:lnTo>
                <a:lnTo>
                  <a:pt x="104074" y="373733"/>
                </a:lnTo>
                <a:lnTo>
                  <a:pt x="47878" y="374522"/>
                </a:lnTo>
                <a:lnTo>
                  <a:pt x="26163" y="371016"/>
                </a:lnTo>
                <a:lnTo>
                  <a:pt x="10937" y="359902"/>
                </a:lnTo>
                <a:lnTo>
                  <a:pt x="2212" y="341143"/>
                </a:lnTo>
                <a:lnTo>
                  <a:pt x="0" y="314705"/>
                </a:lnTo>
                <a:lnTo>
                  <a:pt x="3879" y="291082"/>
                </a:lnTo>
                <a:lnTo>
                  <a:pt x="51688" y="260095"/>
                </a:lnTo>
                <a:lnTo>
                  <a:pt x="107979" y="259361"/>
                </a:lnTo>
                <a:lnTo>
                  <a:pt x="164258" y="258698"/>
                </a:lnTo>
                <a:lnTo>
                  <a:pt x="220513" y="258131"/>
                </a:lnTo>
                <a:lnTo>
                  <a:pt x="276732" y="257682"/>
                </a:lnTo>
                <a:lnTo>
                  <a:pt x="278542" y="208458"/>
                </a:lnTo>
                <a:lnTo>
                  <a:pt x="280352" y="159258"/>
                </a:lnTo>
                <a:lnTo>
                  <a:pt x="282162" y="110057"/>
                </a:lnTo>
                <a:lnTo>
                  <a:pt x="283971" y="60832"/>
                </a:lnTo>
                <a:lnTo>
                  <a:pt x="288095" y="34379"/>
                </a:lnTo>
                <a:lnTo>
                  <a:pt x="298195" y="15414"/>
                </a:lnTo>
                <a:lnTo>
                  <a:pt x="314297" y="3950"/>
                </a:lnTo>
                <a:lnTo>
                  <a:pt x="336422" y="0"/>
                </a:lnTo>
                <a:close/>
              </a:path>
            </a:pathLst>
          </a:custGeom>
          <a:ln w="121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2375789" y="1946910"/>
            <a:ext cx="485140" cy="1544320"/>
          </a:xfrm>
          <a:custGeom>
            <a:avLst/>
            <a:gdLst/>
            <a:ahLst/>
            <a:cxnLst/>
            <a:rect l="l" t="t" r="r" b="b"/>
            <a:pathLst>
              <a:path w="485139" h="1544320">
                <a:moveTo>
                  <a:pt x="329565" y="0"/>
                </a:moveTo>
                <a:lnTo>
                  <a:pt x="354018" y="2305"/>
                </a:lnTo>
                <a:lnTo>
                  <a:pt x="371363" y="12636"/>
                </a:lnTo>
                <a:lnTo>
                  <a:pt x="381589" y="30968"/>
                </a:lnTo>
                <a:lnTo>
                  <a:pt x="384683" y="57276"/>
                </a:lnTo>
                <a:lnTo>
                  <a:pt x="383825" y="106447"/>
                </a:lnTo>
                <a:lnTo>
                  <a:pt x="382968" y="155654"/>
                </a:lnTo>
                <a:lnTo>
                  <a:pt x="382111" y="204884"/>
                </a:lnTo>
                <a:lnTo>
                  <a:pt x="381254" y="254126"/>
                </a:lnTo>
                <a:lnTo>
                  <a:pt x="394987" y="253291"/>
                </a:lnTo>
                <a:lnTo>
                  <a:pt x="408733" y="252491"/>
                </a:lnTo>
                <a:lnTo>
                  <a:pt x="422455" y="251715"/>
                </a:lnTo>
                <a:lnTo>
                  <a:pt x="436118" y="250951"/>
                </a:lnTo>
                <a:lnTo>
                  <a:pt x="457737" y="253071"/>
                </a:lnTo>
                <a:lnTo>
                  <a:pt x="473059" y="262286"/>
                </a:lnTo>
                <a:lnTo>
                  <a:pt x="482070" y="278598"/>
                </a:lnTo>
                <a:lnTo>
                  <a:pt x="484759" y="302005"/>
                </a:lnTo>
                <a:lnTo>
                  <a:pt x="481163" y="328677"/>
                </a:lnTo>
                <a:lnTo>
                  <a:pt x="471519" y="348122"/>
                </a:lnTo>
                <a:lnTo>
                  <a:pt x="455826" y="360352"/>
                </a:lnTo>
                <a:lnTo>
                  <a:pt x="434086" y="365378"/>
                </a:lnTo>
                <a:lnTo>
                  <a:pt x="420370" y="366142"/>
                </a:lnTo>
                <a:lnTo>
                  <a:pt x="406654" y="366918"/>
                </a:lnTo>
                <a:lnTo>
                  <a:pt x="392938" y="367718"/>
                </a:lnTo>
                <a:lnTo>
                  <a:pt x="379222" y="368553"/>
                </a:lnTo>
                <a:lnTo>
                  <a:pt x="378345" y="419037"/>
                </a:lnTo>
                <a:lnTo>
                  <a:pt x="377469" y="469522"/>
                </a:lnTo>
                <a:lnTo>
                  <a:pt x="376592" y="520009"/>
                </a:lnTo>
                <a:lnTo>
                  <a:pt x="375715" y="570497"/>
                </a:lnTo>
                <a:lnTo>
                  <a:pt x="374838" y="620986"/>
                </a:lnTo>
                <a:lnTo>
                  <a:pt x="373960" y="671476"/>
                </a:lnTo>
                <a:lnTo>
                  <a:pt x="373082" y="721967"/>
                </a:lnTo>
                <a:lnTo>
                  <a:pt x="372203" y="772458"/>
                </a:lnTo>
                <a:lnTo>
                  <a:pt x="371323" y="822950"/>
                </a:lnTo>
                <a:lnTo>
                  <a:pt x="370443" y="873442"/>
                </a:lnTo>
                <a:lnTo>
                  <a:pt x="369561" y="923934"/>
                </a:lnTo>
                <a:lnTo>
                  <a:pt x="368678" y="974426"/>
                </a:lnTo>
                <a:lnTo>
                  <a:pt x="367795" y="1024917"/>
                </a:lnTo>
                <a:lnTo>
                  <a:pt x="366910" y="1075408"/>
                </a:lnTo>
                <a:lnTo>
                  <a:pt x="366023" y="1125898"/>
                </a:lnTo>
                <a:lnTo>
                  <a:pt x="365136" y="1176387"/>
                </a:lnTo>
                <a:lnTo>
                  <a:pt x="364246" y="1226875"/>
                </a:lnTo>
                <a:lnTo>
                  <a:pt x="363356" y="1277362"/>
                </a:lnTo>
                <a:lnTo>
                  <a:pt x="362463" y="1327847"/>
                </a:lnTo>
                <a:lnTo>
                  <a:pt x="361569" y="1378330"/>
                </a:lnTo>
                <a:lnTo>
                  <a:pt x="356145" y="1425911"/>
                </a:lnTo>
                <a:lnTo>
                  <a:pt x="341634" y="1465438"/>
                </a:lnTo>
                <a:lnTo>
                  <a:pt x="318008" y="1496964"/>
                </a:lnTo>
                <a:lnTo>
                  <a:pt x="285237" y="1520542"/>
                </a:lnTo>
                <a:lnTo>
                  <a:pt x="243294" y="1536225"/>
                </a:lnTo>
                <a:lnTo>
                  <a:pt x="192150" y="1544065"/>
                </a:lnTo>
                <a:lnTo>
                  <a:pt x="168705" y="1543823"/>
                </a:lnTo>
                <a:lnTo>
                  <a:pt x="110480" y="1533671"/>
                </a:lnTo>
                <a:lnTo>
                  <a:pt x="58023" y="1517199"/>
                </a:lnTo>
                <a:lnTo>
                  <a:pt x="35306" y="1475104"/>
                </a:lnTo>
                <a:lnTo>
                  <a:pt x="38838" y="1448960"/>
                </a:lnTo>
                <a:lnTo>
                  <a:pt x="59951" y="1417008"/>
                </a:lnTo>
                <a:lnTo>
                  <a:pt x="100075" y="1412875"/>
                </a:lnTo>
                <a:lnTo>
                  <a:pt x="137288" y="1419580"/>
                </a:lnTo>
                <a:lnTo>
                  <a:pt x="167370" y="1424225"/>
                </a:lnTo>
                <a:lnTo>
                  <a:pt x="190283" y="1426751"/>
                </a:lnTo>
                <a:lnTo>
                  <a:pt x="205994" y="1427099"/>
                </a:lnTo>
                <a:lnTo>
                  <a:pt x="228086" y="1421759"/>
                </a:lnTo>
                <a:lnTo>
                  <a:pt x="244046" y="1409334"/>
                </a:lnTo>
                <a:lnTo>
                  <a:pt x="253839" y="1389790"/>
                </a:lnTo>
                <a:lnTo>
                  <a:pt x="257429" y="1363090"/>
                </a:lnTo>
                <a:lnTo>
                  <a:pt x="258271" y="1311094"/>
                </a:lnTo>
                <a:lnTo>
                  <a:pt x="259113" y="1259098"/>
                </a:lnTo>
                <a:lnTo>
                  <a:pt x="272588" y="427154"/>
                </a:lnTo>
                <a:lnTo>
                  <a:pt x="273431" y="375157"/>
                </a:lnTo>
                <a:lnTo>
                  <a:pt x="217445" y="378892"/>
                </a:lnTo>
                <a:lnTo>
                  <a:pt x="161401" y="382841"/>
                </a:lnTo>
                <a:lnTo>
                  <a:pt x="105427" y="386980"/>
                </a:lnTo>
                <a:lnTo>
                  <a:pt x="49656" y="391287"/>
                </a:lnTo>
                <a:lnTo>
                  <a:pt x="27628" y="389260"/>
                </a:lnTo>
                <a:lnTo>
                  <a:pt x="12017" y="379174"/>
                </a:lnTo>
                <a:lnTo>
                  <a:pt x="2811" y="361015"/>
                </a:lnTo>
                <a:lnTo>
                  <a:pt x="0" y="334772"/>
                </a:lnTo>
                <a:lnTo>
                  <a:pt x="3478" y="310935"/>
                </a:lnTo>
                <a:lnTo>
                  <a:pt x="29057" y="281979"/>
                </a:lnTo>
                <a:lnTo>
                  <a:pt x="107029" y="272553"/>
                </a:lnTo>
                <a:lnTo>
                  <a:pt x="163068" y="268414"/>
                </a:lnTo>
                <a:lnTo>
                  <a:pt x="219202" y="264465"/>
                </a:lnTo>
                <a:lnTo>
                  <a:pt x="275336" y="260730"/>
                </a:lnTo>
                <a:lnTo>
                  <a:pt x="276099" y="211488"/>
                </a:lnTo>
                <a:lnTo>
                  <a:pt x="276875" y="162258"/>
                </a:lnTo>
                <a:lnTo>
                  <a:pt x="277675" y="113051"/>
                </a:lnTo>
                <a:lnTo>
                  <a:pt x="278511" y="63880"/>
                </a:lnTo>
                <a:lnTo>
                  <a:pt x="291845" y="17605"/>
                </a:lnTo>
                <a:lnTo>
                  <a:pt x="307693" y="5212"/>
                </a:lnTo>
                <a:lnTo>
                  <a:pt x="329565" y="0"/>
                </a:lnTo>
                <a:close/>
              </a:path>
            </a:pathLst>
          </a:custGeom>
          <a:ln w="121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3439667" y="1877441"/>
            <a:ext cx="574040" cy="1562100"/>
          </a:xfrm>
          <a:custGeom>
            <a:avLst/>
            <a:gdLst/>
            <a:ahLst/>
            <a:cxnLst/>
            <a:rect l="l" t="t" r="r" b="b"/>
            <a:pathLst>
              <a:path w="574039" h="1562100">
                <a:moveTo>
                  <a:pt x="325120" y="0"/>
                </a:moveTo>
                <a:lnTo>
                  <a:pt x="365109" y="23068"/>
                </a:lnTo>
                <a:lnTo>
                  <a:pt x="372110" y="54483"/>
                </a:lnTo>
                <a:lnTo>
                  <a:pt x="370965" y="64484"/>
                </a:lnTo>
                <a:lnTo>
                  <a:pt x="368284" y="74295"/>
                </a:lnTo>
                <a:lnTo>
                  <a:pt x="364055" y="83915"/>
                </a:lnTo>
                <a:lnTo>
                  <a:pt x="358267" y="93345"/>
                </a:lnTo>
                <a:lnTo>
                  <a:pt x="349886" y="108253"/>
                </a:lnTo>
                <a:lnTo>
                  <a:pt x="341328" y="122316"/>
                </a:lnTo>
                <a:lnTo>
                  <a:pt x="332603" y="135546"/>
                </a:lnTo>
                <a:lnTo>
                  <a:pt x="323723" y="147955"/>
                </a:lnTo>
                <a:lnTo>
                  <a:pt x="344886" y="147480"/>
                </a:lnTo>
                <a:lnTo>
                  <a:pt x="366061" y="147018"/>
                </a:lnTo>
                <a:lnTo>
                  <a:pt x="387213" y="146579"/>
                </a:lnTo>
                <a:lnTo>
                  <a:pt x="408305" y="146176"/>
                </a:lnTo>
                <a:lnTo>
                  <a:pt x="445754" y="150913"/>
                </a:lnTo>
                <a:lnTo>
                  <a:pt x="472154" y="166830"/>
                </a:lnTo>
                <a:lnTo>
                  <a:pt x="487457" y="193915"/>
                </a:lnTo>
                <a:lnTo>
                  <a:pt x="491617" y="232156"/>
                </a:lnTo>
                <a:lnTo>
                  <a:pt x="489997" y="281752"/>
                </a:lnTo>
                <a:lnTo>
                  <a:pt x="488378" y="331352"/>
                </a:lnTo>
                <a:lnTo>
                  <a:pt x="486759" y="380958"/>
                </a:lnTo>
                <a:lnTo>
                  <a:pt x="485140" y="430567"/>
                </a:lnTo>
                <a:lnTo>
                  <a:pt x="483520" y="480180"/>
                </a:lnTo>
                <a:lnTo>
                  <a:pt x="481901" y="529796"/>
                </a:lnTo>
                <a:lnTo>
                  <a:pt x="480282" y="579414"/>
                </a:lnTo>
                <a:lnTo>
                  <a:pt x="478663" y="629035"/>
                </a:lnTo>
                <a:lnTo>
                  <a:pt x="477043" y="678658"/>
                </a:lnTo>
                <a:lnTo>
                  <a:pt x="475424" y="728282"/>
                </a:lnTo>
                <a:lnTo>
                  <a:pt x="473805" y="777906"/>
                </a:lnTo>
                <a:lnTo>
                  <a:pt x="472186" y="827532"/>
                </a:lnTo>
                <a:lnTo>
                  <a:pt x="475519" y="819269"/>
                </a:lnTo>
                <a:lnTo>
                  <a:pt x="478853" y="811434"/>
                </a:lnTo>
                <a:lnTo>
                  <a:pt x="502713" y="772874"/>
                </a:lnTo>
                <a:lnTo>
                  <a:pt x="530098" y="764413"/>
                </a:lnTo>
                <a:lnTo>
                  <a:pt x="538341" y="764885"/>
                </a:lnTo>
                <a:lnTo>
                  <a:pt x="570499" y="786034"/>
                </a:lnTo>
                <a:lnTo>
                  <a:pt x="573786" y="802386"/>
                </a:lnTo>
                <a:lnTo>
                  <a:pt x="573188" y="809672"/>
                </a:lnTo>
                <a:lnTo>
                  <a:pt x="543556" y="890238"/>
                </a:lnTo>
                <a:lnTo>
                  <a:pt x="519239" y="939419"/>
                </a:lnTo>
                <a:lnTo>
                  <a:pt x="493303" y="985266"/>
                </a:lnTo>
                <a:lnTo>
                  <a:pt x="465582" y="1027684"/>
                </a:lnTo>
                <a:lnTo>
                  <a:pt x="463887" y="1080581"/>
                </a:lnTo>
                <a:lnTo>
                  <a:pt x="462179" y="1133465"/>
                </a:lnTo>
                <a:lnTo>
                  <a:pt x="460460" y="1186337"/>
                </a:lnTo>
                <a:lnTo>
                  <a:pt x="458732" y="1239201"/>
                </a:lnTo>
                <a:lnTo>
                  <a:pt x="456997" y="1292058"/>
                </a:lnTo>
                <a:lnTo>
                  <a:pt x="455258" y="1344911"/>
                </a:lnTo>
                <a:lnTo>
                  <a:pt x="453517" y="1397762"/>
                </a:lnTo>
                <a:lnTo>
                  <a:pt x="446260" y="1456000"/>
                </a:lnTo>
                <a:lnTo>
                  <a:pt x="428598" y="1501503"/>
                </a:lnTo>
                <a:lnTo>
                  <a:pt x="400518" y="1534309"/>
                </a:lnTo>
                <a:lnTo>
                  <a:pt x="362007" y="1554453"/>
                </a:lnTo>
                <a:lnTo>
                  <a:pt x="313055" y="1561973"/>
                </a:lnTo>
                <a:lnTo>
                  <a:pt x="284956" y="1561197"/>
                </a:lnTo>
                <a:lnTo>
                  <a:pt x="220757" y="1551739"/>
                </a:lnTo>
                <a:lnTo>
                  <a:pt x="169487" y="1534161"/>
                </a:lnTo>
                <a:lnTo>
                  <a:pt x="151003" y="1491996"/>
                </a:lnTo>
                <a:lnTo>
                  <a:pt x="154412" y="1462496"/>
                </a:lnTo>
                <a:lnTo>
                  <a:pt x="176041" y="1428309"/>
                </a:lnTo>
                <a:lnTo>
                  <a:pt x="221869" y="1426337"/>
                </a:lnTo>
                <a:lnTo>
                  <a:pt x="247259" y="1432256"/>
                </a:lnTo>
                <a:lnTo>
                  <a:pt x="269732" y="1436449"/>
                </a:lnTo>
                <a:lnTo>
                  <a:pt x="289323" y="1438856"/>
                </a:lnTo>
                <a:lnTo>
                  <a:pt x="306070" y="1439418"/>
                </a:lnTo>
                <a:lnTo>
                  <a:pt x="327715" y="1434724"/>
                </a:lnTo>
                <a:lnTo>
                  <a:pt x="343503" y="1421780"/>
                </a:lnTo>
                <a:lnTo>
                  <a:pt x="353433" y="1400573"/>
                </a:lnTo>
                <a:lnTo>
                  <a:pt x="357505" y="1371092"/>
                </a:lnTo>
                <a:lnTo>
                  <a:pt x="359144" y="1317658"/>
                </a:lnTo>
                <a:lnTo>
                  <a:pt x="360807" y="1264237"/>
                </a:lnTo>
                <a:lnTo>
                  <a:pt x="362469" y="1210839"/>
                </a:lnTo>
                <a:lnTo>
                  <a:pt x="364109" y="1157478"/>
                </a:lnTo>
                <a:lnTo>
                  <a:pt x="342227" y="1181002"/>
                </a:lnTo>
                <a:lnTo>
                  <a:pt x="319928" y="1203848"/>
                </a:lnTo>
                <a:lnTo>
                  <a:pt x="273558" y="1246886"/>
                </a:lnTo>
                <a:lnTo>
                  <a:pt x="240044" y="1275731"/>
                </a:lnTo>
                <a:lnTo>
                  <a:pt x="204665" y="1303363"/>
                </a:lnTo>
                <a:lnTo>
                  <a:pt x="167323" y="1329666"/>
                </a:lnTo>
                <a:lnTo>
                  <a:pt x="127920" y="1354525"/>
                </a:lnTo>
                <a:lnTo>
                  <a:pt x="86360" y="1377823"/>
                </a:lnTo>
                <a:lnTo>
                  <a:pt x="76900" y="1383962"/>
                </a:lnTo>
                <a:lnTo>
                  <a:pt x="67548" y="1388459"/>
                </a:lnTo>
                <a:lnTo>
                  <a:pt x="58267" y="1391288"/>
                </a:lnTo>
                <a:lnTo>
                  <a:pt x="49022" y="1392428"/>
                </a:lnTo>
                <a:lnTo>
                  <a:pt x="39348" y="1391531"/>
                </a:lnTo>
                <a:lnTo>
                  <a:pt x="6893" y="1366343"/>
                </a:lnTo>
                <a:lnTo>
                  <a:pt x="0" y="1333500"/>
                </a:lnTo>
                <a:lnTo>
                  <a:pt x="1525" y="1322169"/>
                </a:lnTo>
                <a:lnTo>
                  <a:pt x="5540" y="1311814"/>
                </a:lnTo>
                <a:lnTo>
                  <a:pt x="12055" y="1302460"/>
                </a:lnTo>
                <a:lnTo>
                  <a:pt x="21082" y="1294130"/>
                </a:lnTo>
                <a:lnTo>
                  <a:pt x="71088" y="1265225"/>
                </a:lnTo>
                <a:lnTo>
                  <a:pt x="117760" y="1234916"/>
                </a:lnTo>
                <a:lnTo>
                  <a:pt x="161242" y="1203511"/>
                </a:lnTo>
                <a:lnTo>
                  <a:pt x="201676" y="1171321"/>
                </a:lnTo>
                <a:lnTo>
                  <a:pt x="238821" y="1139150"/>
                </a:lnTo>
                <a:lnTo>
                  <a:pt x="273840" y="1106101"/>
                </a:lnTo>
                <a:lnTo>
                  <a:pt x="306859" y="1072273"/>
                </a:lnTo>
                <a:lnTo>
                  <a:pt x="338006" y="1037761"/>
                </a:lnTo>
                <a:lnTo>
                  <a:pt x="367411" y="1002664"/>
                </a:lnTo>
                <a:lnTo>
                  <a:pt x="368046" y="1002157"/>
                </a:lnTo>
                <a:lnTo>
                  <a:pt x="368554" y="1001522"/>
                </a:lnTo>
                <a:lnTo>
                  <a:pt x="369062" y="1001013"/>
                </a:lnTo>
                <a:lnTo>
                  <a:pt x="369316" y="993139"/>
                </a:lnTo>
                <a:lnTo>
                  <a:pt x="369570" y="985266"/>
                </a:lnTo>
                <a:lnTo>
                  <a:pt x="369824" y="977392"/>
                </a:lnTo>
                <a:lnTo>
                  <a:pt x="340411" y="986101"/>
                </a:lnTo>
                <a:lnTo>
                  <a:pt x="308546" y="994298"/>
                </a:lnTo>
                <a:lnTo>
                  <a:pt x="274204" y="1001948"/>
                </a:lnTo>
                <a:lnTo>
                  <a:pt x="237362" y="1009014"/>
                </a:lnTo>
                <a:lnTo>
                  <a:pt x="197165" y="1018077"/>
                </a:lnTo>
                <a:lnTo>
                  <a:pt x="152955" y="1026747"/>
                </a:lnTo>
                <a:lnTo>
                  <a:pt x="104721" y="1034964"/>
                </a:lnTo>
                <a:lnTo>
                  <a:pt x="52451" y="1042670"/>
                </a:lnTo>
                <a:lnTo>
                  <a:pt x="31480" y="1038381"/>
                </a:lnTo>
                <a:lnTo>
                  <a:pt x="16224" y="1027414"/>
                </a:lnTo>
                <a:lnTo>
                  <a:pt x="6731" y="1009755"/>
                </a:lnTo>
                <a:lnTo>
                  <a:pt x="3048" y="985393"/>
                </a:lnTo>
                <a:lnTo>
                  <a:pt x="6453" y="961921"/>
                </a:lnTo>
                <a:lnTo>
                  <a:pt x="15335" y="943737"/>
                </a:lnTo>
                <a:lnTo>
                  <a:pt x="29694" y="930886"/>
                </a:lnTo>
                <a:lnTo>
                  <a:pt x="49530" y="923417"/>
                </a:lnTo>
                <a:lnTo>
                  <a:pt x="54610" y="923163"/>
                </a:lnTo>
                <a:lnTo>
                  <a:pt x="58801" y="922528"/>
                </a:lnTo>
                <a:lnTo>
                  <a:pt x="63282" y="868973"/>
                </a:lnTo>
                <a:lnTo>
                  <a:pt x="64713" y="816688"/>
                </a:lnTo>
                <a:lnTo>
                  <a:pt x="66140" y="764403"/>
                </a:lnTo>
                <a:lnTo>
                  <a:pt x="67564" y="712118"/>
                </a:lnTo>
                <a:lnTo>
                  <a:pt x="68987" y="659833"/>
                </a:lnTo>
                <a:lnTo>
                  <a:pt x="70409" y="607548"/>
                </a:lnTo>
                <a:lnTo>
                  <a:pt x="71830" y="555263"/>
                </a:lnTo>
                <a:lnTo>
                  <a:pt x="73252" y="502978"/>
                </a:lnTo>
                <a:lnTo>
                  <a:pt x="74675" y="450693"/>
                </a:lnTo>
                <a:lnTo>
                  <a:pt x="76099" y="398408"/>
                </a:lnTo>
                <a:lnTo>
                  <a:pt x="77526" y="346123"/>
                </a:lnTo>
                <a:lnTo>
                  <a:pt x="78957" y="293838"/>
                </a:lnTo>
                <a:lnTo>
                  <a:pt x="80391" y="241554"/>
                </a:lnTo>
                <a:lnTo>
                  <a:pt x="87193" y="203124"/>
                </a:lnTo>
                <a:lnTo>
                  <a:pt x="134612" y="158079"/>
                </a:lnTo>
                <a:lnTo>
                  <a:pt x="175133" y="151511"/>
                </a:lnTo>
                <a:lnTo>
                  <a:pt x="183324" y="151300"/>
                </a:lnTo>
                <a:lnTo>
                  <a:pt x="191515" y="151066"/>
                </a:lnTo>
                <a:lnTo>
                  <a:pt x="199707" y="150832"/>
                </a:lnTo>
                <a:lnTo>
                  <a:pt x="207899" y="150622"/>
                </a:lnTo>
                <a:lnTo>
                  <a:pt x="213360" y="144907"/>
                </a:lnTo>
                <a:lnTo>
                  <a:pt x="217678" y="138684"/>
                </a:lnTo>
                <a:lnTo>
                  <a:pt x="220980" y="131825"/>
                </a:lnTo>
                <a:lnTo>
                  <a:pt x="234886" y="106181"/>
                </a:lnTo>
                <a:lnTo>
                  <a:pt x="248412" y="80311"/>
                </a:lnTo>
                <a:lnTo>
                  <a:pt x="261556" y="54227"/>
                </a:lnTo>
                <a:lnTo>
                  <a:pt x="274320" y="27939"/>
                </a:lnTo>
                <a:lnTo>
                  <a:pt x="284204" y="15966"/>
                </a:lnTo>
                <a:lnTo>
                  <a:pt x="295957" y="7302"/>
                </a:lnTo>
                <a:lnTo>
                  <a:pt x="309592" y="1972"/>
                </a:lnTo>
                <a:lnTo>
                  <a:pt x="325120" y="0"/>
                </a:lnTo>
                <a:close/>
              </a:path>
            </a:pathLst>
          </a:custGeom>
          <a:ln w="121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k object 45"/>
          <p:cNvSpPr/>
          <p:nvPr/>
        </p:nvSpPr>
        <p:spPr>
          <a:xfrm>
            <a:off x="1858517" y="1963292"/>
            <a:ext cx="567690" cy="1561465"/>
          </a:xfrm>
          <a:custGeom>
            <a:avLst/>
            <a:gdLst/>
            <a:ahLst/>
            <a:cxnLst/>
            <a:rect l="l" t="t" r="r" b="b"/>
            <a:pathLst>
              <a:path w="567689" h="1561464">
                <a:moveTo>
                  <a:pt x="303149" y="0"/>
                </a:moveTo>
                <a:lnTo>
                  <a:pt x="343090" y="19992"/>
                </a:lnTo>
                <a:lnTo>
                  <a:pt x="350519" y="50800"/>
                </a:lnTo>
                <a:lnTo>
                  <a:pt x="349660" y="60870"/>
                </a:lnTo>
                <a:lnTo>
                  <a:pt x="347265" y="70881"/>
                </a:lnTo>
                <a:lnTo>
                  <a:pt x="343322" y="80821"/>
                </a:lnTo>
                <a:lnTo>
                  <a:pt x="337819" y="90678"/>
                </a:lnTo>
                <a:lnTo>
                  <a:pt x="329876" y="106126"/>
                </a:lnTo>
                <a:lnTo>
                  <a:pt x="321802" y="120824"/>
                </a:lnTo>
                <a:lnTo>
                  <a:pt x="313513" y="134737"/>
                </a:lnTo>
                <a:lnTo>
                  <a:pt x="304926" y="147828"/>
                </a:lnTo>
                <a:lnTo>
                  <a:pt x="325753" y="145754"/>
                </a:lnTo>
                <a:lnTo>
                  <a:pt x="346567" y="143716"/>
                </a:lnTo>
                <a:lnTo>
                  <a:pt x="367452" y="141702"/>
                </a:lnTo>
                <a:lnTo>
                  <a:pt x="388493" y="139700"/>
                </a:lnTo>
                <a:lnTo>
                  <a:pt x="426307" y="141714"/>
                </a:lnTo>
                <a:lnTo>
                  <a:pt x="452977" y="155717"/>
                </a:lnTo>
                <a:lnTo>
                  <a:pt x="468645" y="181651"/>
                </a:lnTo>
                <a:lnTo>
                  <a:pt x="473456" y="219456"/>
                </a:lnTo>
                <a:lnTo>
                  <a:pt x="472884" y="269112"/>
                </a:lnTo>
                <a:lnTo>
                  <a:pt x="472312" y="318769"/>
                </a:lnTo>
                <a:lnTo>
                  <a:pt x="471739" y="368425"/>
                </a:lnTo>
                <a:lnTo>
                  <a:pt x="471165" y="418079"/>
                </a:lnTo>
                <a:lnTo>
                  <a:pt x="470589" y="467731"/>
                </a:lnTo>
                <a:lnTo>
                  <a:pt x="470011" y="517382"/>
                </a:lnTo>
                <a:lnTo>
                  <a:pt x="469430" y="567029"/>
                </a:lnTo>
                <a:lnTo>
                  <a:pt x="468846" y="616674"/>
                </a:lnTo>
                <a:lnTo>
                  <a:pt x="468258" y="666315"/>
                </a:lnTo>
                <a:lnTo>
                  <a:pt x="467667" y="715952"/>
                </a:lnTo>
                <a:lnTo>
                  <a:pt x="467071" y="765585"/>
                </a:lnTo>
                <a:lnTo>
                  <a:pt x="466470" y="815213"/>
                </a:lnTo>
                <a:lnTo>
                  <a:pt x="469667" y="806757"/>
                </a:lnTo>
                <a:lnTo>
                  <a:pt x="486030" y="769322"/>
                </a:lnTo>
                <a:lnTo>
                  <a:pt x="522731" y="748284"/>
                </a:lnTo>
                <a:lnTo>
                  <a:pt x="531092" y="748262"/>
                </a:lnTo>
                <a:lnTo>
                  <a:pt x="538845" y="749538"/>
                </a:lnTo>
                <a:lnTo>
                  <a:pt x="567689" y="783336"/>
                </a:lnTo>
                <a:lnTo>
                  <a:pt x="567211" y="790646"/>
                </a:lnTo>
                <a:lnTo>
                  <a:pt x="539230" y="873117"/>
                </a:lnTo>
                <a:lnTo>
                  <a:pt x="515874" y="923893"/>
                </a:lnTo>
                <a:lnTo>
                  <a:pt x="490898" y="971383"/>
                </a:lnTo>
                <a:lnTo>
                  <a:pt x="464184" y="1015492"/>
                </a:lnTo>
                <a:lnTo>
                  <a:pt x="463539" y="1068396"/>
                </a:lnTo>
                <a:lnTo>
                  <a:pt x="462906" y="1121298"/>
                </a:lnTo>
                <a:lnTo>
                  <a:pt x="462285" y="1174195"/>
                </a:lnTo>
                <a:lnTo>
                  <a:pt x="461673" y="1227086"/>
                </a:lnTo>
                <a:lnTo>
                  <a:pt x="461067" y="1279968"/>
                </a:lnTo>
                <a:lnTo>
                  <a:pt x="460466" y="1332839"/>
                </a:lnTo>
                <a:lnTo>
                  <a:pt x="459867" y="1385697"/>
                </a:lnTo>
                <a:lnTo>
                  <a:pt x="453762" y="1444306"/>
                </a:lnTo>
                <a:lnTo>
                  <a:pt x="437002" y="1490950"/>
                </a:lnTo>
                <a:lnTo>
                  <a:pt x="409629" y="1525700"/>
                </a:lnTo>
                <a:lnTo>
                  <a:pt x="371686" y="1548630"/>
                </a:lnTo>
                <a:lnTo>
                  <a:pt x="323214" y="1559814"/>
                </a:lnTo>
                <a:lnTo>
                  <a:pt x="294774" y="1561220"/>
                </a:lnTo>
                <a:lnTo>
                  <a:pt x="263810" y="1560210"/>
                </a:lnTo>
                <a:lnTo>
                  <a:pt x="194690" y="1551559"/>
                </a:lnTo>
                <a:lnTo>
                  <a:pt x="161365" y="1519787"/>
                </a:lnTo>
                <a:lnTo>
                  <a:pt x="159257" y="1503553"/>
                </a:lnTo>
                <a:lnTo>
                  <a:pt x="162169" y="1473743"/>
                </a:lnTo>
                <a:lnTo>
                  <a:pt x="183421" y="1437651"/>
                </a:lnTo>
                <a:lnTo>
                  <a:pt x="213550" y="1430940"/>
                </a:lnTo>
                <a:lnTo>
                  <a:pt x="220694" y="1431202"/>
                </a:lnTo>
                <a:lnTo>
                  <a:pt x="228600" y="1431798"/>
                </a:lnTo>
                <a:lnTo>
                  <a:pt x="254099" y="1435574"/>
                </a:lnTo>
                <a:lnTo>
                  <a:pt x="276860" y="1437909"/>
                </a:lnTo>
                <a:lnTo>
                  <a:pt x="296858" y="1438745"/>
                </a:lnTo>
                <a:lnTo>
                  <a:pt x="314070" y="1438021"/>
                </a:lnTo>
                <a:lnTo>
                  <a:pt x="335085" y="1431734"/>
                </a:lnTo>
                <a:lnTo>
                  <a:pt x="350266" y="1417637"/>
                </a:lnTo>
                <a:lnTo>
                  <a:pt x="359540" y="1395729"/>
                </a:lnTo>
                <a:lnTo>
                  <a:pt x="362838" y="1366012"/>
                </a:lnTo>
                <a:lnTo>
                  <a:pt x="363410" y="1312576"/>
                </a:lnTo>
                <a:lnTo>
                  <a:pt x="363981" y="1259141"/>
                </a:lnTo>
                <a:lnTo>
                  <a:pt x="364553" y="1205706"/>
                </a:lnTo>
                <a:lnTo>
                  <a:pt x="365125" y="1152271"/>
                </a:lnTo>
                <a:lnTo>
                  <a:pt x="343900" y="1177242"/>
                </a:lnTo>
                <a:lnTo>
                  <a:pt x="322198" y="1201642"/>
                </a:lnTo>
                <a:lnTo>
                  <a:pt x="276606" y="1248537"/>
                </a:lnTo>
                <a:lnTo>
                  <a:pt x="243699" y="1280048"/>
                </a:lnTo>
                <a:lnTo>
                  <a:pt x="208916" y="1310553"/>
                </a:lnTo>
                <a:lnTo>
                  <a:pt x="172144" y="1340022"/>
                </a:lnTo>
                <a:lnTo>
                  <a:pt x="133276" y="1368425"/>
                </a:lnTo>
                <a:lnTo>
                  <a:pt x="92201" y="1395730"/>
                </a:lnTo>
                <a:lnTo>
                  <a:pt x="83143" y="1402675"/>
                </a:lnTo>
                <a:lnTo>
                  <a:pt x="74215" y="1408049"/>
                </a:lnTo>
                <a:lnTo>
                  <a:pt x="65359" y="1411803"/>
                </a:lnTo>
                <a:lnTo>
                  <a:pt x="56514" y="1413891"/>
                </a:lnTo>
                <a:lnTo>
                  <a:pt x="46162" y="1414148"/>
                </a:lnTo>
                <a:lnTo>
                  <a:pt x="36274" y="1412049"/>
                </a:lnTo>
                <a:lnTo>
                  <a:pt x="7572" y="1383204"/>
                </a:lnTo>
                <a:lnTo>
                  <a:pt x="4063" y="1360678"/>
                </a:lnTo>
                <a:lnTo>
                  <a:pt x="5443" y="1349222"/>
                </a:lnTo>
                <a:lnTo>
                  <a:pt x="9382" y="1338468"/>
                </a:lnTo>
                <a:lnTo>
                  <a:pt x="15869" y="1328406"/>
                </a:lnTo>
                <a:lnTo>
                  <a:pt x="24892" y="1319022"/>
                </a:lnTo>
                <a:lnTo>
                  <a:pt x="74334" y="1284918"/>
                </a:lnTo>
                <a:lnTo>
                  <a:pt x="120586" y="1250219"/>
                </a:lnTo>
                <a:lnTo>
                  <a:pt x="163695" y="1214901"/>
                </a:lnTo>
                <a:lnTo>
                  <a:pt x="203707" y="1178941"/>
                </a:lnTo>
                <a:lnTo>
                  <a:pt x="239893" y="1143840"/>
                </a:lnTo>
                <a:lnTo>
                  <a:pt x="274104" y="1107989"/>
                </a:lnTo>
                <a:lnTo>
                  <a:pt x="306376" y="1071553"/>
                </a:lnTo>
                <a:lnTo>
                  <a:pt x="336747" y="1034697"/>
                </a:lnTo>
                <a:lnTo>
                  <a:pt x="365251" y="997585"/>
                </a:lnTo>
                <a:lnTo>
                  <a:pt x="365759" y="996950"/>
                </a:lnTo>
                <a:lnTo>
                  <a:pt x="366268" y="996315"/>
                </a:lnTo>
                <a:lnTo>
                  <a:pt x="366775" y="995807"/>
                </a:lnTo>
                <a:lnTo>
                  <a:pt x="366902" y="987933"/>
                </a:lnTo>
                <a:lnTo>
                  <a:pt x="367030" y="980059"/>
                </a:lnTo>
                <a:lnTo>
                  <a:pt x="367030" y="972185"/>
                </a:lnTo>
                <a:lnTo>
                  <a:pt x="338131" y="982966"/>
                </a:lnTo>
                <a:lnTo>
                  <a:pt x="306530" y="993568"/>
                </a:lnTo>
                <a:lnTo>
                  <a:pt x="272286" y="1003956"/>
                </a:lnTo>
                <a:lnTo>
                  <a:pt x="235457" y="1014095"/>
                </a:lnTo>
                <a:lnTo>
                  <a:pt x="195861" y="1026459"/>
                </a:lnTo>
                <a:lnTo>
                  <a:pt x="151860" y="1039098"/>
                </a:lnTo>
                <a:lnTo>
                  <a:pt x="103905" y="1051903"/>
                </a:lnTo>
                <a:lnTo>
                  <a:pt x="52450" y="1064768"/>
                </a:lnTo>
                <a:lnTo>
                  <a:pt x="30414" y="1062783"/>
                </a:lnTo>
                <a:lnTo>
                  <a:pt x="14366" y="1053560"/>
                </a:lnTo>
                <a:lnTo>
                  <a:pt x="4248" y="1037050"/>
                </a:lnTo>
                <a:lnTo>
                  <a:pt x="0" y="1013206"/>
                </a:lnTo>
                <a:lnTo>
                  <a:pt x="2982" y="989458"/>
                </a:lnTo>
                <a:lnTo>
                  <a:pt x="11763" y="970391"/>
                </a:lnTo>
                <a:lnTo>
                  <a:pt x="26378" y="955966"/>
                </a:lnTo>
                <a:lnTo>
                  <a:pt x="46862" y="946150"/>
                </a:lnTo>
                <a:lnTo>
                  <a:pt x="52196" y="945388"/>
                </a:lnTo>
                <a:lnTo>
                  <a:pt x="56387" y="944245"/>
                </a:lnTo>
                <a:lnTo>
                  <a:pt x="59562" y="942721"/>
                </a:lnTo>
                <a:lnTo>
                  <a:pt x="59887" y="890436"/>
                </a:lnTo>
                <a:lnTo>
                  <a:pt x="60215" y="838151"/>
                </a:lnTo>
                <a:lnTo>
                  <a:pt x="60547" y="785866"/>
                </a:lnTo>
                <a:lnTo>
                  <a:pt x="60881" y="733581"/>
                </a:lnTo>
                <a:lnTo>
                  <a:pt x="61216" y="681296"/>
                </a:lnTo>
                <a:lnTo>
                  <a:pt x="61553" y="629011"/>
                </a:lnTo>
                <a:lnTo>
                  <a:pt x="61890" y="576726"/>
                </a:lnTo>
                <a:lnTo>
                  <a:pt x="62227" y="524441"/>
                </a:lnTo>
                <a:lnTo>
                  <a:pt x="62562" y="472156"/>
                </a:lnTo>
                <a:lnTo>
                  <a:pt x="62896" y="419871"/>
                </a:lnTo>
                <a:lnTo>
                  <a:pt x="63228" y="367586"/>
                </a:lnTo>
                <a:lnTo>
                  <a:pt x="63556" y="315301"/>
                </a:lnTo>
                <a:lnTo>
                  <a:pt x="63881" y="263017"/>
                </a:lnTo>
                <a:lnTo>
                  <a:pt x="69728" y="223930"/>
                </a:lnTo>
                <a:lnTo>
                  <a:pt x="115476" y="174380"/>
                </a:lnTo>
                <a:lnTo>
                  <a:pt x="155829" y="164084"/>
                </a:lnTo>
                <a:lnTo>
                  <a:pt x="181207" y="161101"/>
                </a:lnTo>
                <a:lnTo>
                  <a:pt x="189483" y="160147"/>
                </a:lnTo>
                <a:lnTo>
                  <a:pt x="194690" y="154051"/>
                </a:lnTo>
                <a:lnTo>
                  <a:pt x="198627" y="147320"/>
                </a:lnTo>
                <a:lnTo>
                  <a:pt x="201802" y="140335"/>
                </a:lnTo>
                <a:lnTo>
                  <a:pt x="214909" y="113625"/>
                </a:lnTo>
                <a:lnTo>
                  <a:pt x="227599" y="86677"/>
                </a:lnTo>
                <a:lnTo>
                  <a:pt x="239932" y="59539"/>
                </a:lnTo>
                <a:lnTo>
                  <a:pt x="251968" y="32258"/>
                </a:lnTo>
                <a:lnTo>
                  <a:pt x="261733" y="19448"/>
                </a:lnTo>
                <a:lnTo>
                  <a:pt x="273510" y="9794"/>
                </a:lnTo>
                <a:lnTo>
                  <a:pt x="287311" y="3307"/>
                </a:lnTo>
                <a:lnTo>
                  <a:pt x="303149" y="0"/>
                </a:lnTo>
                <a:close/>
              </a:path>
            </a:pathLst>
          </a:custGeom>
          <a:ln w="121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k object 46"/>
          <p:cNvSpPr/>
          <p:nvPr/>
        </p:nvSpPr>
        <p:spPr>
          <a:xfrm>
            <a:off x="844436" y="4508006"/>
            <a:ext cx="7286829" cy="179304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k object 47"/>
          <p:cNvSpPr/>
          <p:nvPr/>
        </p:nvSpPr>
        <p:spPr>
          <a:xfrm>
            <a:off x="1250662" y="6297107"/>
            <a:ext cx="6736080" cy="0"/>
          </a:xfrm>
          <a:custGeom>
            <a:avLst/>
            <a:gdLst/>
            <a:ahLst/>
            <a:cxnLst/>
            <a:rect l="l" t="t" r="r" b="b"/>
            <a:pathLst>
              <a:path w="6736080">
                <a:moveTo>
                  <a:pt x="0" y="0"/>
                </a:moveTo>
                <a:lnTo>
                  <a:pt x="6735790" y="0"/>
                </a:lnTo>
              </a:path>
            </a:pathLst>
          </a:custGeom>
          <a:ln w="78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k object 48"/>
          <p:cNvSpPr/>
          <p:nvPr/>
        </p:nvSpPr>
        <p:spPr>
          <a:xfrm>
            <a:off x="838139" y="4937676"/>
            <a:ext cx="7223471" cy="136544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k object 49"/>
          <p:cNvSpPr/>
          <p:nvPr/>
        </p:nvSpPr>
        <p:spPr>
          <a:xfrm>
            <a:off x="4431160" y="6265545"/>
            <a:ext cx="3577590" cy="12065"/>
          </a:xfrm>
          <a:custGeom>
            <a:avLst/>
            <a:gdLst/>
            <a:ahLst/>
            <a:cxnLst/>
            <a:rect l="l" t="t" r="r" b="b"/>
            <a:pathLst>
              <a:path w="3577590" h="12064">
                <a:moveTo>
                  <a:pt x="0" y="5917"/>
                </a:moveTo>
                <a:lnTo>
                  <a:pt x="3577371" y="5917"/>
                </a:lnTo>
              </a:path>
            </a:pathLst>
          </a:custGeom>
          <a:ln w="118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k object 50"/>
          <p:cNvSpPr/>
          <p:nvPr/>
        </p:nvSpPr>
        <p:spPr>
          <a:xfrm>
            <a:off x="3282044" y="4989081"/>
            <a:ext cx="4833399" cy="131602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k object 51"/>
          <p:cNvSpPr/>
          <p:nvPr/>
        </p:nvSpPr>
        <p:spPr>
          <a:xfrm>
            <a:off x="3854858" y="6005158"/>
            <a:ext cx="34925" cy="10160"/>
          </a:xfrm>
          <a:custGeom>
            <a:avLst/>
            <a:gdLst/>
            <a:ahLst/>
            <a:cxnLst/>
            <a:rect l="l" t="t" r="r" b="b"/>
            <a:pathLst>
              <a:path w="34925" h="10160">
                <a:moveTo>
                  <a:pt x="0" y="0"/>
                </a:moveTo>
                <a:lnTo>
                  <a:pt x="34751" y="9866"/>
                </a:lnTo>
              </a:path>
            </a:pathLst>
          </a:custGeom>
          <a:ln w="12110">
            <a:solidFill>
              <a:srgbClr val="D9BE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k object 52"/>
          <p:cNvSpPr/>
          <p:nvPr/>
        </p:nvSpPr>
        <p:spPr>
          <a:xfrm>
            <a:off x="5722356" y="5849327"/>
            <a:ext cx="94615" cy="104775"/>
          </a:xfrm>
          <a:custGeom>
            <a:avLst/>
            <a:gdLst/>
            <a:ahLst/>
            <a:cxnLst/>
            <a:rect l="l" t="t" r="r" b="b"/>
            <a:pathLst>
              <a:path w="94614" h="104775">
                <a:moveTo>
                  <a:pt x="0" y="0"/>
                </a:moveTo>
                <a:lnTo>
                  <a:pt x="3033" y="1965"/>
                </a:lnTo>
                <a:lnTo>
                  <a:pt x="3033" y="3943"/>
                </a:lnTo>
                <a:lnTo>
                  <a:pt x="6205" y="3943"/>
                </a:lnTo>
                <a:lnTo>
                  <a:pt x="9377" y="5909"/>
                </a:lnTo>
                <a:lnTo>
                  <a:pt x="12549" y="7887"/>
                </a:lnTo>
                <a:lnTo>
                  <a:pt x="12549" y="9866"/>
                </a:lnTo>
                <a:lnTo>
                  <a:pt x="15721" y="11831"/>
                </a:lnTo>
                <a:lnTo>
                  <a:pt x="21926" y="13810"/>
                </a:lnTo>
                <a:lnTo>
                  <a:pt x="25098" y="15775"/>
                </a:lnTo>
                <a:lnTo>
                  <a:pt x="28270" y="19719"/>
                </a:lnTo>
                <a:lnTo>
                  <a:pt x="31442" y="21698"/>
                </a:lnTo>
                <a:lnTo>
                  <a:pt x="34613" y="25642"/>
                </a:lnTo>
                <a:lnTo>
                  <a:pt x="40819" y="27620"/>
                </a:lnTo>
                <a:lnTo>
                  <a:pt x="43991" y="31564"/>
                </a:lnTo>
                <a:lnTo>
                  <a:pt x="47163" y="35508"/>
                </a:lnTo>
                <a:lnTo>
                  <a:pt x="53506" y="39452"/>
                </a:lnTo>
                <a:lnTo>
                  <a:pt x="56678" y="43396"/>
                </a:lnTo>
                <a:lnTo>
                  <a:pt x="59712" y="47340"/>
                </a:lnTo>
                <a:lnTo>
                  <a:pt x="66056" y="51284"/>
                </a:lnTo>
                <a:lnTo>
                  <a:pt x="69227" y="55228"/>
                </a:lnTo>
                <a:lnTo>
                  <a:pt x="72399" y="61150"/>
                </a:lnTo>
                <a:lnTo>
                  <a:pt x="75571" y="65094"/>
                </a:lnTo>
                <a:lnTo>
                  <a:pt x="78605" y="69038"/>
                </a:lnTo>
                <a:lnTo>
                  <a:pt x="81777" y="74960"/>
                </a:lnTo>
                <a:lnTo>
                  <a:pt x="84948" y="78904"/>
                </a:lnTo>
                <a:lnTo>
                  <a:pt x="88120" y="84814"/>
                </a:lnTo>
                <a:lnTo>
                  <a:pt x="91292" y="88771"/>
                </a:lnTo>
                <a:lnTo>
                  <a:pt x="91292" y="94680"/>
                </a:lnTo>
                <a:lnTo>
                  <a:pt x="94464" y="100603"/>
                </a:lnTo>
                <a:lnTo>
                  <a:pt x="94464" y="104547"/>
                </a:lnTo>
              </a:path>
            </a:pathLst>
          </a:custGeom>
          <a:ln w="126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k object 53"/>
          <p:cNvSpPr/>
          <p:nvPr/>
        </p:nvSpPr>
        <p:spPr>
          <a:xfrm>
            <a:off x="5671883" y="5872991"/>
            <a:ext cx="116839" cy="77470"/>
          </a:xfrm>
          <a:custGeom>
            <a:avLst/>
            <a:gdLst/>
            <a:ahLst/>
            <a:cxnLst/>
            <a:rect l="l" t="t" r="r" b="b"/>
            <a:pathLst>
              <a:path w="116839" h="77470">
                <a:moveTo>
                  <a:pt x="0" y="0"/>
                </a:moveTo>
                <a:lnTo>
                  <a:pt x="0" y="1978"/>
                </a:lnTo>
                <a:lnTo>
                  <a:pt x="3171" y="1978"/>
                </a:lnTo>
                <a:lnTo>
                  <a:pt x="6343" y="3956"/>
                </a:lnTo>
                <a:lnTo>
                  <a:pt x="9515" y="5922"/>
                </a:lnTo>
                <a:lnTo>
                  <a:pt x="12687" y="7900"/>
                </a:lnTo>
                <a:lnTo>
                  <a:pt x="15721" y="9866"/>
                </a:lnTo>
                <a:lnTo>
                  <a:pt x="22064" y="11844"/>
                </a:lnTo>
                <a:lnTo>
                  <a:pt x="25236" y="15788"/>
                </a:lnTo>
                <a:lnTo>
                  <a:pt x="28408" y="17754"/>
                </a:lnTo>
                <a:lnTo>
                  <a:pt x="34613" y="19732"/>
                </a:lnTo>
                <a:lnTo>
                  <a:pt x="37785" y="23676"/>
                </a:lnTo>
                <a:lnTo>
                  <a:pt x="44129" y="25654"/>
                </a:lnTo>
                <a:lnTo>
                  <a:pt x="50472" y="29598"/>
                </a:lnTo>
                <a:lnTo>
                  <a:pt x="53506" y="33542"/>
                </a:lnTo>
                <a:lnTo>
                  <a:pt x="59850" y="35508"/>
                </a:lnTo>
                <a:lnTo>
                  <a:pt x="63022" y="39452"/>
                </a:lnTo>
                <a:lnTo>
                  <a:pt x="69365" y="43396"/>
                </a:lnTo>
                <a:lnTo>
                  <a:pt x="75571" y="45374"/>
                </a:lnTo>
                <a:lnTo>
                  <a:pt x="78743" y="49318"/>
                </a:lnTo>
                <a:lnTo>
                  <a:pt x="85086" y="51296"/>
                </a:lnTo>
                <a:lnTo>
                  <a:pt x="88258" y="55240"/>
                </a:lnTo>
                <a:lnTo>
                  <a:pt x="94464" y="59184"/>
                </a:lnTo>
                <a:lnTo>
                  <a:pt x="97636" y="61150"/>
                </a:lnTo>
                <a:lnTo>
                  <a:pt x="100807" y="63128"/>
                </a:lnTo>
                <a:lnTo>
                  <a:pt x="103979" y="67072"/>
                </a:lnTo>
                <a:lnTo>
                  <a:pt x="107151" y="69051"/>
                </a:lnTo>
                <a:lnTo>
                  <a:pt x="110185" y="71016"/>
                </a:lnTo>
                <a:lnTo>
                  <a:pt x="113357" y="72995"/>
                </a:lnTo>
                <a:lnTo>
                  <a:pt x="113357" y="74960"/>
                </a:lnTo>
                <a:lnTo>
                  <a:pt x="116529" y="76939"/>
                </a:lnTo>
              </a:path>
            </a:pathLst>
          </a:custGeom>
          <a:ln w="1238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k object 54"/>
          <p:cNvSpPr/>
          <p:nvPr/>
        </p:nvSpPr>
        <p:spPr>
          <a:xfrm>
            <a:off x="838415" y="5129316"/>
            <a:ext cx="2266754" cy="117579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k object 55"/>
          <p:cNvSpPr/>
          <p:nvPr/>
        </p:nvSpPr>
        <p:spPr>
          <a:xfrm>
            <a:off x="0" y="0"/>
            <a:ext cx="9144000" cy="86360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Microsoft YaHei"/>
                <a:cs typeface="Microsoft YaHei"/>
              </a:defRPr>
            </a:lvl1pPr>
          </a:lstStyle>
          <a:p>
            <a:pPr marL="12700">
              <a:lnSpc>
                <a:spcPts val="1495"/>
              </a:lnSpc>
            </a:pPr>
            <a:r>
              <a:rPr spc="-5" dirty="0"/>
              <a:t>教育部國民及學前教育署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3/5/2016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52400"/>
            <a:ext cx="9144000" cy="670559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6452539"/>
            <a:ext cx="9097898" cy="40545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683564" y="6582819"/>
            <a:ext cx="2304415" cy="275590"/>
          </a:xfrm>
          <a:custGeom>
            <a:avLst/>
            <a:gdLst/>
            <a:ahLst/>
            <a:cxnLst/>
            <a:rect l="l" t="t" r="r" b="b"/>
            <a:pathLst>
              <a:path w="2304415" h="275590">
                <a:moveTo>
                  <a:pt x="2304288" y="275176"/>
                </a:moveTo>
                <a:lnTo>
                  <a:pt x="2304288" y="0"/>
                </a:lnTo>
                <a:lnTo>
                  <a:pt x="0" y="0"/>
                </a:lnTo>
                <a:lnTo>
                  <a:pt x="0" y="275176"/>
                </a:lnTo>
                <a:lnTo>
                  <a:pt x="2304288" y="27517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96136" y="1173098"/>
            <a:ext cx="6751726" cy="9880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000099"/>
                </a:solidFill>
                <a:latin typeface="Microsoft YaHei"/>
                <a:cs typeface="Microsoft Ya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16559" y="2621279"/>
            <a:ext cx="8110880" cy="3549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333399"/>
                </a:solidFill>
                <a:latin typeface="Microsoft YaHei"/>
                <a:cs typeface="Microsoft YaHe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762711" y="6647956"/>
            <a:ext cx="1981835" cy="2025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chemeClr val="tx1"/>
                </a:solidFill>
                <a:latin typeface="Microsoft YaHei"/>
                <a:cs typeface="Microsoft YaHei"/>
              </a:defRPr>
            </a:lvl1pPr>
          </a:lstStyle>
          <a:p>
            <a:pPr marL="12700">
              <a:lnSpc>
                <a:spcPts val="1495"/>
              </a:lnSpc>
            </a:pPr>
            <a:r>
              <a:rPr spc="-5" dirty="0"/>
              <a:t>教育部國民及學前教育署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863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745360" y="2914650"/>
            <a:ext cx="5614035" cy="622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b="1" spc="-5" dirty="0">
                <a:solidFill>
                  <a:srgbClr val="FF0000"/>
                </a:solidFill>
                <a:latin typeface="Microsoft YaHei"/>
                <a:cs typeface="Microsoft YaHei"/>
              </a:rPr>
              <a:t>經費補助要點及編列說明</a:t>
            </a:r>
            <a:endParaRPr sz="4000">
              <a:latin typeface="Microsoft YaHei"/>
              <a:cs typeface="Microsoft YaHe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95"/>
              </a:lnSpc>
            </a:pPr>
            <a:r>
              <a:rPr spc="-5" dirty="0"/>
              <a:t>教育部國民及學前教育署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080" algn="ctr">
              <a:lnSpc>
                <a:spcPct val="100000"/>
              </a:lnSpc>
            </a:pPr>
            <a:r>
              <a:rPr dirty="0">
                <a:latin typeface="Times New Roman"/>
                <a:cs typeface="Times New Roman"/>
              </a:rPr>
              <a:t>105</a:t>
            </a:r>
            <a:r>
              <a:rPr dirty="0"/>
              <a:t>年度高職優質化輔助方案計畫申辦</a:t>
            </a:r>
          </a:p>
          <a:p>
            <a:pPr marL="5080" algn="ctr">
              <a:lnSpc>
                <a:spcPct val="100000"/>
              </a:lnSpc>
            </a:pPr>
            <a:r>
              <a:rPr spc="-5" dirty="0"/>
              <a:t>及輔導訪視說明會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826511" y="4936616"/>
            <a:ext cx="3556000" cy="9601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2800" b="1" spc="-5" dirty="0">
                <a:solidFill>
                  <a:srgbClr val="000099"/>
                </a:solidFill>
                <a:latin typeface="Microsoft YaHei"/>
                <a:cs typeface="Microsoft YaHei"/>
              </a:rPr>
              <a:t>高職優質化工作小組</a:t>
            </a:r>
            <a:endParaRPr sz="2800">
              <a:latin typeface="Microsoft YaHei"/>
              <a:cs typeface="Microsoft YaHei"/>
            </a:endParaRPr>
          </a:p>
          <a:p>
            <a:pPr algn="ctr">
              <a:lnSpc>
                <a:spcPct val="100000"/>
              </a:lnSpc>
              <a:spcBef>
                <a:spcPts val="1215"/>
              </a:spcBef>
              <a:tabLst>
                <a:tab pos="1999614" algn="l"/>
              </a:tabLst>
            </a:pPr>
            <a:r>
              <a:rPr sz="2400" b="1" spc="15" dirty="0">
                <a:solidFill>
                  <a:srgbClr val="000099"/>
                </a:solidFill>
                <a:latin typeface="Microsoft YaHei"/>
                <a:cs typeface="Microsoft YaHei"/>
              </a:rPr>
              <a:t>國立苗</a:t>
            </a:r>
            <a:r>
              <a:rPr sz="2400" b="1" dirty="0">
                <a:solidFill>
                  <a:srgbClr val="000099"/>
                </a:solidFill>
                <a:latin typeface="Microsoft YaHei"/>
                <a:cs typeface="Microsoft YaHei"/>
              </a:rPr>
              <a:t>栗高商	</a:t>
            </a:r>
            <a:r>
              <a:rPr sz="2400" b="1" spc="15" dirty="0">
                <a:solidFill>
                  <a:srgbClr val="000099"/>
                </a:solidFill>
                <a:latin typeface="Microsoft YaHei"/>
                <a:cs typeface="Microsoft YaHei"/>
              </a:rPr>
              <a:t>彭昕</a:t>
            </a:r>
            <a:r>
              <a:rPr sz="2400" b="1" dirty="0">
                <a:solidFill>
                  <a:srgbClr val="000099"/>
                </a:solidFill>
                <a:latin typeface="Microsoft YaHei"/>
                <a:cs typeface="Microsoft YaHei"/>
              </a:rPr>
              <a:t>鋐主任</a:t>
            </a:r>
            <a:endParaRPr sz="2400">
              <a:latin typeface="Microsoft YaHei"/>
              <a:cs typeface="Microsoft YaHe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4568" y="582168"/>
            <a:ext cx="725424" cy="725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5800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53896" y="582168"/>
            <a:ext cx="6342887" cy="7254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09088" y="435863"/>
            <a:ext cx="4184904" cy="11826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06525" y="533400"/>
            <a:ext cx="6294755" cy="720725"/>
          </a:xfrm>
          <a:prstGeom prst="rect">
            <a:avLst/>
          </a:prstGeom>
          <a:solidFill>
            <a:srgbClr val="66FF33"/>
          </a:solidFill>
        </p:spPr>
        <p:txBody>
          <a:bodyPr vert="horz" wrap="square" lIns="0" tIns="6350" rIns="0" bIns="0" rtlCol="0">
            <a:spAutoFit/>
          </a:bodyPr>
          <a:lstStyle/>
          <a:p>
            <a:pPr marL="1491615">
              <a:lnSpc>
                <a:spcPct val="100000"/>
              </a:lnSpc>
              <a:spcBef>
                <a:spcPts val="50"/>
              </a:spcBef>
            </a:pPr>
            <a:r>
              <a:rPr sz="4400" spc="-5" dirty="0">
                <a:solidFill>
                  <a:srgbClr val="333399"/>
                </a:solidFill>
              </a:rPr>
              <a:t>經費補助要點</a:t>
            </a:r>
            <a:endParaRPr sz="4400"/>
          </a:p>
        </p:txBody>
      </p:sp>
      <p:sp>
        <p:nvSpPr>
          <p:cNvPr id="7" name="object 7"/>
          <p:cNvSpPr/>
          <p:nvPr/>
        </p:nvSpPr>
        <p:spPr>
          <a:xfrm>
            <a:off x="7748016" y="582168"/>
            <a:ext cx="728472" cy="7254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01026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85750" y="2071751"/>
            <a:ext cx="8358251" cy="423757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85750" y="2071751"/>
            <a:ext cx="8358505" cy="4237990"/>
          </a:xfrm>
          <a:custGeom>
            <a:avLst/>
            <a:gdLst/>
            <a:ahLst/>
            <a:cxnLst/>
            <a:rect l="l" t="t" r="r" b="b"/>
            <a:pathLst>
              <a:path w="8358505" h="4237990">
                <a:moveTo>
                  <a:pt x="0" y="706247"/>
                </a:moveTo>
                <a:lnTo>
                  <a:pt x="1629" y="657882"/>
                </a:lnTo>
                <a:lnTo>
                  <a:pt x="6447" y="610393"/>
                </a:lnTo>
                <a:lnTo>
                  <a:pt x="14349" y="563886"/>
                </a:lnTo>
                <a:lnTo>
                  <a:pt x="25229" y="518465"/>
                </a:lnTo>
                <a:lnTo>
                  <a:pt x="38982" y="474236"/>
                </a:lnTo>
                <a:lnTo>
                  <a:pt x="55503" y="431303"/>
                </a:lnTo>
                <a:lnTo>
                  <a:pt x="74687" y="389772"/>
                </a:lnTo>
                <a:lnTo>
                  <a:pt x="96429" y="349748"/>
                </a:lnTo>
                <a:lnTo>
                  <a:pt x="120623" y="311336"/>
                </a:lnTo>
                <a:lnTo>
                  <a:pt x="147164" y="274640"/>
                </a:lnTo>
                <a:lnTo>
                  <a:pt x="175947" y="239766"/>
                </a:lnTo>
                <a:lnTo>
                  <a:pt x="206867" y="206819"/>
                </a:lnTo>
                <a:lnTo>
                  <a:pt x="239818" y="175904"/>
                </a:lnTo>
                <a:lnTo>
                  <a:pt x="274696" y="147126"/>
                </a:lnTo>
                <a:lnTo>
                  <a:pt x="311395" y="120590"/>
                </a:lnTo>
                <a:lnTo>
                  <a:pt x="349810" y="96402"/>
                </a:lnTo>
                <a:lnTo>
                  <a:pt x="389836" y="74666"/>
                </a:lnTo>
                <a:lnTo>
                  <a:pt x="431368" y="55487"/>
                </a:lnTo>
                <a:lnTo>
                  <a:pt x="474300" y="38970"/>
                </a:lnTo>
                <a:lnTo>
                  <a:pt x="518527" y="25221"/>
                </a:lnTo>
                <a:lnTo>
                  <a:pt x="563944" y="14344"/>
                </a:lnTo>
                <a:lnTo>
                  <a:pt x="610446" y="6445"/>
                </a:lnTo>
                <a:lnTo>
                  <a:pt x="657928" y="1628"/>
                </a:lnTo>
                <a:lnTo>
                  <a:pt x="706285" y="0"/>
                </a:lnTo>
                <a:lnTo>
                  <a:pt x="7651877" y="0"/>
                </a:lnTo>
                <a:lnTo>
                  <a:pt x="7700242" y="1628"/>
                </a:lnTo>
                <a:lnTo>
                  <a:pt x="7747732" y="6445"/>
                </a:lnTo>
                <a:lnTo>
                  <a:pt x="7794243" y="14344"/>
                </a:lnTo>
                <a:lnTo>
                  <a:pt x="7839667" y="25221"/>
                </a:lnTo>
                <a:lnTo>
                  <a:pt x="7883901" y="38970"/>
                </a:lnTo>
                <a:lnTo>
                  <a:pt x="7926839" y="55487"/>
                </a:lnTo>
                <a:lnTo>
                  <a:pt x="7968377" y="74666"/>
                </a:lnTo>
                <a:lnTo>
                  <a:pt x="8008408" y="96402"/>
                </a:lnTo>
                <a:lnTo>
                  <a:pt x="8046828" y="120590"/>
                </a:lnTo>
                <a:lnTo>
                  <a:pt x="8083531" y="147126"/>
                </a:lnTo>
                <a:lnTo>
                  <a:pt x="8118413" y="175904"/>
                </a:lnTo>
                <a:lnTo>
                  <a:pt x="8151368" y="206819"/>
                </a:lnTo>
                <a:lnTo>
                  <a:pt x="8182290" y="239766"/>
                </a:lnTo>
                <a:lnTo>
                  <a:pt x="8211076" y="274640"/>
                </a:lnTo>
                <a:lnTo>
                  <a:pt x="8237619" y="311336"/>
                </a:lnTo>
                <a:lnTo>
                  <a:pt x="8261815" y="349748"/>
                </a:lnTo>
                <a:lnTo>
                  <a:pt x="8283558" y="389772"/>
                </a:lnTo>
                <a:lnTo>
                  <a:pt x="8302744" y="431303"/>
                </a:lnTo>
                <a:lnTo>
                  <a:pt x="8319266" y="474236"/>
                </a:lnTo>
                <a:lnTo>
                  <a:pt x="8333020" y="518465"/>
                </a:lnTo>
                <a:lnTo>
                  <a:pt x="8343900" y="563886"/>
                </a:lnTo>
                <a:lnTo>
                  <a:pt x="8351803" y="610393"/>
                </a:lnTo>
                <a:lnTo>
                  <a:pt x="8356621" y="657882"/>
                </a:lnTo>
                <a:lnTo>
                  <a:pt x="8358251" y="706247"/>
                </a:lnTo>
                <a:lnTo>
                  <a:pt x="8358251" y="3531285"/>
                </a:lnTo>
                <a:lnTo>
                  <a:pt x="8356621" y="3579642"/>
                </a:lnTo>
                <a:lnTo>
                  <a:pt x="8351803" y="3627123"/>
                </a:lnTo>
                <a:lnTo>
                  <a:pt x="8343900" y="3673626"/>
                </a:lnTo>
                <a:lnTo>
                  <a:pt x="8333020" y="3719043"/>
                </a:lnTo>
                <a:lnTo>
                  <a:pt x="8319266" y="3763270"/>
                </a:lnTo>
                <a:lnTo>
                  <a:pt x="8302744" y="3806202"/>
                </a:lnTo>
                <a:lnTo>
                  <a:pt x="8283558" y="3847734"/>
                </a:lnTo>
                <a:lnTo>
                  <a:pt x="8261815" y="3887760"/>
                </a:lnTo>
                <a:lnTo>
                  <a:pt x="8237619" y="3926175"/>
                </a:lnTo>
                <a:lnTo>
                  <a:pt x="8211076" y="3962874"/>
                </a:lnTo>
                <a:lnTo>
                  <a:pt x="8182290" y="3997752"/>
                </a:lnTo>
                <a:lnTo>
                  <a:pt x="8151368" y="4030703"/>
                </a:lnTo>
                <a:lnTo>
                  <a:pt x="8118413" y="4061623"/>
                </a:lnTo>
                <a:lnTo>
                  <a:pt x="8083531" y="4090406"/>
                </a:lnTo>
                <a:lnTo>
                  <a:pt x="8046828" y="4116947"/>
                </a:lnTo>
                <a:lnTo>
                  <a:pt x="8008408" y="4141141"/>
                </a:lnTo>
                <a:lnTo>
                  <a:pt x="7968377" y="4162883"/>
                </a:lnTo>
                <a:lnTo>
                  <a:pt x="7926839" y="4182067"/>
                </a:lnTo>
                <a:lnTo>
                  <a:pt x="7883901" y="4198588"/>
                </a:lnTo>
                <a:lnTo>
                  <a:pt x="7839667" y="4212341"/>
                </a:lnTo>
                <a:lnTo>
                  <a:pt x="7794243" y="4223221"/>
                </a:lnTo>
                <a:lnTo>
                  <a:pt x="7747732" y="4231123"/>
                </a:lnTo>
                <a:lnTo>
                  <a:pt x="7700242" y="4235941"/>
                </a:lnTo>
                <a:lnTo>
                  <a:pt x="7651877" y="4237570"/>
                </a:lnTo>
                <a:lnTo>
                  <a:pt x="706285" y="4237570"/>
                </a:lnTo>
                <a:lnTo>
                  <a:pt x="657928" y="4235941"/>
                </a:lnTo>
                <a:lnTo>
                  <a:pt x="610446" y="4231123"/>
                </a:lnTo>
                <a:lnTo>
                  <a:pt x="563944" y="4223221"/>
                </a:lnTo>
                <a:lnTo>
                  <a:pt x="518527" y="4212341"/>
                </a:lnTo>
                <a:lnTo>
                  <a:pt x="474300" y="4198588"/>
                </a:lnTo>
                <a:lnTo>
                  <a:pt x="431368" y="4182067"/>
                </a:lnTo>
                <a:lnTo>
                  <a:pt x="389836" y="4162883"/>
                </a:lnTo>
                <a:lnTo>
                  <a:pt x="349810" y="4141141"/>
                </a:lnTo>
                <a:lnTo>
                  <a:pt x="311395" y="4116947"/>
                </a:lnTo>
                <a:lnTo>
                  <a:pt x="274696" y="4090406"/>
                </a:lnTo>
                <a:lnTo>
                  <a:pt x="239818" y="4061623"/>
                </a:lnTo>
                <a:lnTo>
                  <a:pt x="206867" y="4030703"/>
                </a:lnTo>
                <a:lnTo>
                  <a:pt x="175947" y="3997752"/>
                </a:lnTo>
                <a:lnTo>
                  <a:pt x="147164" y="3962874"/>
                </a:lnTo>
                <a:lnTo>
                  <a:pt x="120623" y="3926175"/>
                </a:lnTo>
                <a:lnTo>
                  <a:pt x="96429" y="3887760"/>
                </a:lnTo>
                <a:lnTo>
                  <a:pt x="74687" y="3847734"/>
                </a:lnTo>
                <a:lnTo>
                  <a:pt x="55503" y="3806202"/>
                </a:lnTo>
                <a:lnTo>
                  <a:pt x="38982" y="3763270"/>
                </a:lnTo>
                <a:lnTo>
                  <a:pt x="25229" y="3719043"/>
                </a:lnTo>
                <a:lnTo>
                  <a:pt x="14349" y="3673626"/>
                </a:lnTo>
                <a:lnTo>
                  <a:pt x="6447" y="3627123"/>
                </a:lnTo>
                <a:lnTo>
                  <a:pt x="1629" y="3579642"/>
                </a:lnTo>
                <a:lnTo>
                  <a:pt x="0" y="3531285"/>
                </a:lnTo>
                <a:lnTo>
                  <a:pt x="0" y="706247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71601" y="2472563"/>
            <a:ext cx="7791450" cy="36715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333399"/>
                </a:solidFill>
                <a:latin typeface="Times New Roman"/>
                <a:cs typeface="Times New Roman"/>
              </a:rPr>
              <a:t>(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二</a:t>
            </a:r>
            <a:r>
              <a:rPr sz="2400" b="1" dirty="0">
                <a:solidFill>
                  <a:srgbClr val="333399"/>
                </a:solidFill>
                <a:latin typeface="Times New Roman"/>
                <a:cs typeface="Times New Roman"/>
              </a:rPr>
              <a:t>)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經費編列基準</a:t>
            </a:r>
            <a:r>
              <a:rPr sz="2400" b="1" dirty="0">
                <a:solidFill>
                  <a:srgbClr val="333399"/>
                </a:solidFill>
                <a:latin typeface="Times New Roman"/>
                <a:cs typeface="Times New Roman"/>
              </a:rPr>
              <a:t>(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續</a:t>
            </a:r>
            <a:r>
              <a:rPr sz="2400" b="1" dirty="0">
                <a:solidFill>
                  <a:srgbClr val="333399"/>
                </a:solidFill>
                <a:latin typeface="Times New Roman"/>
                <a:cs typeface="Times New Roman"/>
              </a:rPr>
              <a:t>2)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b="1" spc="10" dirty="0">
                <a:solidFill>
                  <a:srgbClr val="333399"/>
                </a:solidFill>
                <a:latin typeface="Times New Roman"/>
                <a:cs typeface="Times New Roman"/>
              </a:rPr>
              <a:t>1.</a:t>
            </a:r>
            <a:r>
              <a:rPr sz="2400" b="1" spc="10" dirty="0">
                <a:solidFill>
                  <a:srgbClr val="333399"/>
                </a:solidFill>
                <a:latin typeface="Microsoft YaHei"/>
                <a:cs typeface="Microsoft YaHei"/>
              </a:rPr>
              <a:t>經常門</a:t>
            </a:r>
            <a:endParaRPr sz="2400">
              <a:latin typeface="Microsoft YaHei"/>
              <a:cs typeface="Microsoft YaHei"/>
            </a:endParaRPr>
          </a:p>
          <a:p>
            <a:pPr marL="445134" marR="5080" indent="-433070" algn="just">
              <a:lnSpc>
                <a:spcPct val="100000"/>
              </a:lnSpc>
            </a:pPr>
            <a:r>
              <a:rPr sz="2400" b="1" spc="-5" dirty="0">
                <a:solidFill>
                  <a:srgbClr val="333399"/>
                </a:solidFill>
                <a:latin typeface="Times New Roman"/>
                <a:cs typeface="Times New Roman"/>
              </a:rPr>
              <a:t>(6) </a:t>
            </a:r>
            <a:r>
              <a:rPr sz="2400" b="1" dirty="0">
                <a:solidFill>
                  <a:srgbClr val="FF0000"/>
                </a:solidFill>
                <a:latin typeface="Microsoft YaHei"/>
                <a:cs typeface="Microsoft YaHei"/>
              </a:rPr>
              <a:t>鐘點費總額，以不超過經常門補助費用之百分之三十為  原</a:t>
            </a:r>
            <a:r>
              <a:rPr sz="2400" b="1" spc="25" dirty="0">
                <a:solidFill>
                  <a:srgbClr val="FF0000"/>
                </a:solidFill>
                <a:latin typeface="Microsoft YaHei"/>
                <a:cs typeface="Microsoft YaHei"/>
              </a:rPr>
              <a:t>則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；其鐘點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費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於規劃或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執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行結果超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過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此一額度</a:t>
            </a:r>
            <a:r>
              <a:rPr sz="2400" b="1" spc="45" dirty="0">
                <a:solidFill>
                  <a:srgbClr val="333399"/>
                </a:solidFill>
                <a:latin typeface="Microsoft YaHei"/>
                <a:cs typeface="Microsoft YaHei"/>
              </a:rPr>
              <a:t>者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，應  另提出歷年辦理本方案鐘點費支用情形及辦理成果之佐  證資料。</a:t>
            </a:r>
            <a:endParaRPr sz="2400">
              <a:latin typeface="Microsoft YaHei"/>
              <a:cs typeface="Microsoft YaHei"/>
            </a:endParaRPr>
          </a:p>
          <a:p>
            <a:pPr marL="408305" marR="59055" indent="-396240" algn="just">
              <a:lnSpc>
                <a:spcPct val="100000"/>
              </a:lnSpc>
            </a:pPr>
            <a:r>
              <a:rPr sz="2400" b="1" dirty="0">
                <a:solidFill>
                  <a:srgbClr val="333399"/>
                </a:solidFill>
                <a:latin typeface="Times New Roman"/>
                <a:cs typeface="Times New Roman"/>
              </a:rPr>
              <a:t>(7)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學校因推動本方案，得薦送教師參加進修或訓練；其進  修或訓練補助費，應依教師進修研究獎勵辦法之規定辦  </a:t>
            </a:r>
            <a:r>
              <a:rPr sz="24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理。</a:t>
            </a:r>
            <a:endParaRPr sz="2400">
              <a:latin typeface="Microsoft YaHei"/>
              <a:cs typeface="Microsoft YaHei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333399"/>
                </a:solidFill>
                <a:latin typeface="Times New Roman"/>
                <a:cs typeface="Times New Roman"/>
              </a:rPr>
              <a:t>(8)</a:t>
            </a:r>
            <a:r>
              <a:rPr sz="2400" b="1" dirty="0">
                <a:solidFill>
                  <a:srgbClr val="FF0000"/>
                </a:solidFill>
                <a:latin typeface="Microsoft YaHei"/>
                <a:cs typeface="Microsoft YaHei"/>
              </a:rPr>
              <a:t>租車費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，每車每日最高</a:t>
            </a:r>
            <a:r>
              <a:rPr sz="2400" b="1" dirty="0">
                <a:solidFill>
                  <a:srgbClr val="FF0000"/>
                </a:solidFill>
                <a:latin typeface="Microsoft YaHei"/>
                <a:cs typeface="Microsoft YaHei"/>
              </a:rPr>
              <a:t>一萬二千元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。</a:t>
            </a:r>
            <a:endParaRPr sz="2400">
              <a:latin typeface="Microsoft YaHei"/>
              <a:cs typeface="Microsoft YaHe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428750" y="1786001"/>
            <a:ext cx="6172200" cy="685800"/>
          </a:xfrm>
          <a:custGeom>
            <a:avLst/>
            <a:gdLst/>
            <a:ahLst/>
            <a:cxnLst/>
            <a:rect l="l" t="t" r="r" b="b"/>
            <a:pathLst>
              <a:path w="6172200" h="685800">
                <a:moveTo>
                  <a:pt x="6057900" y="0"/>
                </a:moveTo>
                <a:lnTo>
                  <a:pt x="114300" y="0"/>
                </a:lnTo>
                <a:lnTo>
                  <a:pt x="69812" y="8965"/>
                </a:lnTo>
                <a:lnTo>
                  <a:pt x="33480" y="33432"/>
                </a:lnTo>
                <a:lnTo>
                  <a:pt x="8983" y="69758"/>
                </a:lnTo>
                <a:lnTo>
                  <a:pt x="0" y="114300"/>
                </a:lnTo>
                <a:lnTo>
                  <a:pt x="0" y="571373"/>
                </a:lnTo>
                <a:lnTo>
                  <a:pt x="8983" y="615934"/>
                </a:lnTo>
                <a:lnTo>
                  <a:pt x="33480" y="652303"/>
                </a:lnTo>
                <a:lnTo>
                  <a:pt x="69812" y="676814"/>
                </a:lnTo>
                <a:lnTo>
                  <a:pt x="114300" y="685800"/>
                </a:lnTo>
                <a:lnTo>
                  <a:pt x="6057900" y="685800"/>
                </a:lnTo>
                <a:lnTo>
                  <a:pt x="6102387" y="676814"/>
                </a:lnTo>
                <a:lnTo>
                  <a:pt x="6138719" y="652303"/>
                </a:lnTo>
                <a:lnTo>
                  <a:pt x="6163216" y="615934"/>
                </a:lnTo>
                <a:lnTo>
                  <a:pt x="6172200" y="571373"/>
                </a:lnTo>
                <a:lnTo>
                  <a:pt x="6172200" y="114300"/>
                </a:lnTo>
                <a:lnTo>
                  <a:pt x="6163216" y="69758"/>
                </a:lnTo>
                <a:lnTo>
                  <a:pt x="6138719" y="33432"/>
                </a:lnTo>
                <a:lnTo>
                  <a:pt x="6102387" y="8965"/>
                </a:lnTo>
                <a:lnTo>
                  <a:pt x="6057900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428750" y="1786001"/>
            <a:ext cx="6172200" cy="685800"/>
          </a:xfrm>
          <a:custGeom>
            <a:avLst/>
            <a:gdLst/>
            <a:ahLst/>
            <a:cxnLst/>
            <a:rect l="l" t="t" r="r" b="b"/>
            <a:pathLst>
              <a:path w="6172200" h="685800">
                <a:moveTo>
                  <a:pt x="0" y="114300"/>
                </a:moveTo>
                <a:lnTo>
                  <a:pt x="8983" y="69758"/>
                </a:lnTo>
                <a:lnTo>
                  <a:pt x="33480" y="33432"/>
                </a:lnTo>
                <a:lnTo>
                  <a:pt x="69812" y="8965"/>
                </a:lnTo>
                <a:lnTo>
                  <a:pt x="114300" y="0"/>
                </a:lnTo>
                <a:lnTo>
                  <a:pt x="6057900" y="0"/>
                </a:lnTo>
                <a:lnTo>
                  <a:pt x="6102387" y="8965"/>
                </a:lnTo>
                <a:lnTo>
                  <a:pt x="6138719" y="33432"/>
                </a:lnTo>
                <a:lnTo>
                  <a:pt x="6163216" y="69758"/>
                </a:lnTo>
                <a:lnTo>
                  <a:pt x="6172200" y="114300"/>
                </a:lnTo>
                <a:lnTo>
                  <a:pt x="6172200" y="571373"/>
                </a:lnTo>
                <a:lnTo>
                  <a:pt x="6163216" y="615934"/>
                </a:lnTo>
                <a:lnTo>
                  <a:pt x="6138719" y="652303"/>
                </a:lnTo>
                <a:lnTo>
                  <a:pt x="6102387" y="676814"/>
                </a:lnTo>
                <a:lnTo>
                  <a:pt x="6057900" y="685800"/>
                </a:lnTo>
                <a:lnTo>
                  <a:pt x="114300" y="685800"/>
                </a:lnTo>
                <a:lnTo>
                  <a:pt x="69812" y="676814"/>
                </a:lnTo>
                <a:lnTo>
                  <a:pt x="33480" y="652303"/>
                </a:lnTo>
                <a:lnTo>
                  <a:pt x="8983" y="615934"/>
                </a:lnTo>
                <a:lnTo>
                  <a:pt x="0" y="571373"/>
                </a:lnTo>
                <a:lnTo>
                  <a:pt x="0" y="114300"/>
                </a:lnTo>
                <a:close/>
              </a:path>
            </a:pathLst>
          </a:custGeom>
          <a:ln w="38100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709673" y="1807845"/>
            <a:ext cx="5616575" cy="622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b="1" spc="10" dirty="0">
                <a:solidFill>
                  <a:srgbClr val="FFFFFF"/>
                </a:solidFill>
                <a:latin typeface="Microsoft YaHei"/>
                <a:cs typeface="Microsoft YaHei"/>
              </a:rPr>
              <a:t>四、經</a:t>
            </a:r>
            <a:r>
              <a:rPr sz="4000" b="1" spc="-25" dirty="0">
                <a:solidFill>
                  <a:srgbClr val="FFFFFF"/>
                </a:solidFill>
                <a:latin typeface="Microsoft YaHei"/>
                <a:cs typeface="Microsoft YaHei"/>
              </a:rPr>
              <a:t>費</a:t>
            </a:r>
            <a:r>
              <a:rPr sz="4000" b="1" spc="10" dirty="0">
                <a:solidFill>
                  <a:srgbClr val="FFFFFF"/>
                </a:solidFill>
                <a:latin typeface="Microsoft YaHei"/>
                <a:cs typeface="Microsoft YaHei"/>
              </a:rPr>
              <a:t>編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列</a:t>
            </a:r>
            <a:r>
              <a:rPr sz="4000" b="1" spc="10" dirty="0">
                <a:solidFill>
                  <a:srgbClr val="FFFFFF"/>
                </a:solidFill>
                <a:latin typeface="Microsoft YaHei"/>
                <a:cs typeface="Microsoft YaHei"/>
              </a:rPr>
              <a:t>原則及</a:t>
            </a:r>
            <a:r>
              <a:rPr sz="4000" b="1" spc="-25" dirty="0">
                <a:solidFill>
                  <a:srgbClr val="FFFFFF"/>
                </a:solidFill>
                <a:latin typeface="Microsoft YaHei"/>
                <a:cs typeface="Microsoft YaHei"/>
              </a:rPr>
              <a:t>基</a:t>
            </a:r>
            <a:r>
              <a:rPr sz="4000" b="1" spc="10" dirty="0">
                <a:solidFill>
                  <a:srgbClr val="FFFFFF"/>
                </a:solidFill>
                <a:latin typeface="Microsoft YaHei"/>
                <a:cs typeface="Microsoft YaHei"/>
              </a:rPr>
              <a:t>準</a:t>
            </a:r>
            <a:endParaRPr sz="4000">
              <a:latin typeface="Microsoft YaHei"/>
              <a:cs typeface="Microsoft YaHei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95"/>
              </a:lnSpc>
            </a:pPr>
            <a:r>
              <a:rPr spc="-5" dirty="0"/>
              <a:t>教育部國民及學前教育署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523" y="741933"/>
            <a:ext cx="8641016" cy="61160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1523" y="741933"/>
            <a:ext cx="8641080" cy="6116320"/>
          </a:xfrm>
          <a:custGeom>
            <a:avLst/>
            <a:gdLst/>
            <a:ahLst/>
            <a:cxnLst/>
            <a:rect l="l" t="t" r="r" b="b"/>
            <a:pathLst>
              <a:path w="8641080" h="6116320">
                <a:moveTo>
                  <a:pt x="0" y="1019428"/>
                </a:moveTo>
                <a:lnTo>
                  <a:pt x="1109" y="971441"/>
                </a:lnTo>
                <a:lnTo>
                  <a:pt x="4405" y="924025"/>
                </a:lnTo>
                <a:lnTo>
                  <a:pt x="9838" y="877228"/>
                </a:lnTo>
                <a:lnTo>
                  <a:pt x="17360" y="831100"/>
                </a:lnTo>
                <a:lnTo>
                  <a:pt x="26921" y="785690"/>
                </a:lnTo>
                <a:lnTo>
                  <a:pt x="38473" y="741047"/>
                </a:lnTo>
                <a:lnTo>
                  <a:pt x="51966" y="697219"/>
                </a:lnTo>
                <a:lnTo>
                  <a:pt x="67353" y="654256"/>
                </a:lnTo>
                <a:lnTo>
                  <a:pt x="84582" y="612207"/>
                </a:lnTo>
                <a:lnTo>
                  <a:pt x="103607" y="571120"/>
                </a:lnTo>
                <a:lnTo>
                  <a:pt x="124378" y="531045"/>
                </a:lnTo>
                <a:lnTo>
                  <a:pt x="146845" y="492030"/>
                </a:lnTo>
                <a:lnTo>
                  <a:pt x="170960" y="454124"/>
                </a:lnTo>
                <a:lnTo>
                  <a:pt x="196675" y="417377"/>
                </a:lnTo>
                <a:lnTo>
                  <a:pt x="223939" y="381838"/>
                </a:lnTo>
                <a:lnTo>
                  <a:pt x="252705" y="347555"/>
                </a:lnTo>
                <a:lnTo>
                  <a:pt x="282922" y="314577"/>
                </a:lnTo>
                <a:lnTo>
                  <a:pt x="314543" y="282953"/>
                </a:lnTo>
                <a:lnTo>
                  <a:pt x="347519" y="252732"/>
                </a:lnTo>
                <a:lnTo>
                  <a:pt x="381799" y="223964"/>
                </a:lnTo>
                <a:lnTo>
                  <a:pt x="417336" y="196697"/>
                </a:lnTo>
                <a:lnTo>
                  <a:pt x="454081" y="170980"/>
                </a:lnTo>
                <a:lnTo>
                  <a:pt x="491984" y="146862"/>
                </a:lnTo>
                <a:lnTo>
                  <a:pt x="530996" y="124392"/>
                </a:lnTo>
                <a:lnTo>
                  <a:pt x="571069" y="103620"/>
                </a:lnTo>
                <a:lnTo>
                  <a:pt x="612154" y="84593"/>
                </a:lnTo>
                <a:lnTo>
                  <a:pt x="654201" y="67361"/>
                </a:lnTo>
                <a:lnTo>
                  <a:pt x="697162" y="51973"/>
                </a:lnTo>
                <a:lnTo>
                  <a:pt x="740988" y="38478"/>
                </a:lnTo>
                <a:lnTo>
                  <a:pt x="785630" y="26925"/>
                </a:lnTo>
                <a:lnTo>
                  <a:pt x="831039" y="17362"/>
                </a:lnTo>
                <a:lnTo>
                  <a:pt x="877166" y="9839"/>
                </a:lnTo>
                <a:lnTo>
                  <a:pt x="923962" y="4405"/>
                </a:lnTo>
                <a:lnTo>
                  <a:pt x="971378" y="1109"/>
                </a:lnTo>
                <a:lnTo>
                  <a:pt x="1019365" y="0"/>
                </a:lnTo>
                <a:lnTo>
                  <a:pt x="7621587" y="0"/>
                </a:lnTo>
                <a:lnTo>
                  <a:pt x="7669574" y="1109"/>
                </a:lnTo>
                <a:lnTo>
                  <a:pt x="7716991" y="4405"/>
                </a:lnTo>
                <a:lnTo>
                  <a:pt x="7763787" y="9839"/>
                </a:lnTo>
                <a:lnTo>
                  <a:pt x="7809915" y="17362"/>
                </a:lnTo>
                <a:lnTo>
                  <a:pt x="7855325" y="26925"/>
                </a:lnTo>
                <a:lnTo>
                  <a:pt x="7899968" y="38478"/>
                </a:lnTo>
                <a:lnTo>
                  <a:pt x="7943796" y="51973"/>
                </a:lnTo>
                <a:lnTo>
                  <a:pt x="7986759" y="67361"/>
                </a:lnTo>
                <a:lnTo>
                  <a:pt x="8028809" y="84593"/>
                </a:lnTo>
                <a:lnTo>
                  <a:pt x="8069896" y="103620"/>
                </a:lnTo>
                <a:lnTo>
                  <a:pt x="8109971" y="124392"/>
                </a:lnTo>
                <a:lnTo>
                  <a:pt x="8148986" y="146862"/>
                </a:lnTo>
                <a:lnTo>
                  <a:pt x="8186891" y="170980"/>
                </a:lnTo>
                <a:lnTo>
                  <a:pt x="8223638" y="196697"/>
                </a:lnTo>
                <a:lnTo>
                  <a:pt x="8259178" y="223964"/>
                </a:lnTo>
                <a:lnTo>
                  <a:pt x="8293461" y="252732"/>
                </a:lnTo>
                <a:lnTo>
                  <a:pt x="8326439" y="282953"/>
                </a:lnTo>
                <a:lnTo>
                  <a:pt x="8358063" y="314577"/>
                </a:lnTo>
                <a:lnTo>
                  <a:pt x="8388283" y="347555"/>
                </a:lnTo>
                <a:lnTo>
                  <a:pt x="8417051" y="381838"/>
                </a:lnTo>
                <a:lnTo>
                  <a:pt x="8444318" y="417377"/>
                </a:lnTo>
                <a:lnTo>
                  <a:pt x="8470035" y="454124"/>
                </a:lnTo>
                <a:lnTo>
                  <a:pt x="8494153" y="492030"/>
                </a:lnTo>
                <a:lnTo>
                  <a:pt x="8516623" y="531045"/>
                </a:lnTo>
                <a:lnTo>
                  <a:pt x="8537396" y="571120"/>
                </a:lnTo>
                <a:lnTo>
                  <a:pt x="8556423" y="612207"/>
                </a:lnTo>
                <a:lnTo>
                  <a:pt x="8573655" y="654256"/>
                </a:lnTo>
                <a:lnTo>
                  <a:pt x="8589043" y="697219"/>
                </a:lnTo>
                <a:lnTo>
                  <a:pt x="8602538" y="741047"/>
                </a:lnTo>
                <a:lnTo>
                  <a:pt x="8614091" y="785690"/>
                </a:lnTo>
                <a:lnTo>
                  <a:pt x="8623653" y="831100"/>
                </a:lnTo>
                <a:lnTo>
                  <a:pt x="8631176" y="877228"/>
                </a:lnTo>
                <a:lnTo>
                  <a:pt x="8636610" y="924025"/>
                </a:lnTo>
                <a:lnTo>
                  <a:pt x="8639906" y="971441"/>
                </a:lnTo>
                <a:lnTo>
                  <a:pt x="8641016" y="1019428"/>
                </a:lnTo>
                <a:lnTo>
                  <a:pt x="8641016" y="5096700"/>
                </a:lnTo>
                <a:lnTo>
                  <a:pt x="8639906" y="5144686"/>
                </a:lnTo>
                <a:lnTo>
                  <a:pt x="8636610" y="5192101"/>
                </a:lnTo>
                <a:lnTo>
                  <a:pt x="8631176" y="5238896"/>
                </a:lnTo>
                <a:lnTo>
                  <a:pt x="8623653" y="5285022"/>
                </a:lnTo>
                <a:lnTo>
                  <a:pt x="8614091" y="5330431"/>
                </a:lnTo>
                <a:lnTo>
                  <a:pt x="8602538" y="5375072"/>
                </a:lnTo>
                <a:lnTo>
                  <a:pt x="8589043" y="5418898"/>
                </a:lnTo>
                <a:lnTo>
                  <a:pt x="8573655" y="5461859"/>
                </a:lnTo>
                <a:lnTo>
                  <a:pt x="8556423" y="5503906"/>
                </a:lnTo>
                <a:lnTo>
                  <a:pt x="8537396" y="5544990"/>
                </a:lnTo>
                <a:lnTo>
                  <a:pt x="8516623" y="5585063"/>
                </a:lnTo>
                <a:lnTo>
                  <a:pt x="8494153" y="5624076"/>
                </a:lnTo>
                <a:lnTo>
                  <a:pt x="8470035" y="5661979"/>
                </a:lnTo>
                <a:lnTo>
                  <a:pt x="8444318" y="5698723"/>
                </a:lnTo>
                <a:lnTo>
                  <a:pt x="8417051" y="5734260"/>
                </a:lnTo>
                <a:lnTo>
                  <a:pt x="8388283" y="5768541"/>
                </a:lnTo>
                <a:lnTo>
                  <a:pt x="8358063" y="5801517"/>
                </a:lnTo>
                <a:lnTo>
                  <a:pt x="8326439" y="5833138"/>
                </a:lnTo>
                <a:lnTo>
                  <a:pt x="8293461" y="5863356"/>
                </a:lnTo>
                <a:lnTo>
                  <a:pt x="8259178" y="5892122"/>
                </a:lnTo>
                <a:lnTo>
                  <a:pt x="8223638" y="5919387"/>
                </a:lnTo>
                <a:lnTo>
                  <a:pt x="8186891" y="5945101"/>
                </a:lnTo>
                <a:lnTo>
                  <a:pt x="8148986" y="5969217"/>
                </a:lnTo>
                <a:lnTo>
                  <a:pt x="8109971" y="5991685"/>
                </a:lnTo>
                <a:lnTo>
                  <a:pt x="8069896" y="6012456"/>
                </a:lnTo>
                <a:lnTo>
                  <a:pt x="8028809" y="6031481"/>
                </a:lnTo>
                <a:lnTo>
                  <a:pt x="7986759" y="6048711"/>
                </a:lnTo>
                <a:lnTo>
                  <a:pt x="7943796" y="6064097"/>
                </a:lnTo>
                <a:lnTo>
                  <a:pt x="7899968" y="6077591"/>
                </a:lnTo>
                <a:lnTo>
                  <a:pt x="7855325" y="6089143"/>
                </a:lnTo>
                <a:lnTo>
                  <a:pt x="7809915" y="6098705"/>
                </a:lnTo>
                <a:lnTo>
                  <a:pt x="7763787" y="6106227"/>
                </a:lnTo>
                <a:lnTo>
                  <a:pt x="7716991" y="6111660"/>
                </a:lnTo>
                <a:lnTo>
                  <a:pt x="7669574" y="6114956"/>
                </a:lnTo>
                <a:lnTo>
                  <a:pt x="7621587" y="6116065"/>
                </a:lnTo>
                <a:lnTo>
                  <a:pt x="1019365" y="6116065"/>
                </a:lnTo>
                <a:lnTo>
                  <a:pt x="971378" y="6114956"/>
                </a:lnTo>
                <a:lnTo>
                  <a:pt x="923962" y="6111660"/>
                </a:lnTo>
                <a:lnTo>
                  <a:pt x="877166" y="6106227"/>
                </a:lnTo>
                <a:lnTo>
                  <a:pt x="831039" y="6098705"/>
                </a:lnTo>
                <a:lnTo>
                  <a:pt x="785630" y="6089143"/>
                </a:lnTo>
                <a:lnTo>
                  <a:pt x="740988" y="6077591"/>
                </a:lnTo>
                <a:lnTo>
                  <a:pt x="697162" y="6064097"/>
                </a:lnTo>
                <a:lnTo>
                  <a:pt x="654201" y="6048711"/>
                </a:lnTo>
                <a:lnTo>
                  <a:pt x="612154" y="6031481"/>
                </a:lnTo>
                <a:lnTo>
                  <a:pt x="571069" y="6012456"/>
                </a:lnTo>
                <a:lnTo>
                  <a:pt x="530996" y="5991685"/>
                </a:lnTo>
                <a:lnTo>
                  <a:pt x="491984" y="5969217"/>
                </a:lnTo>
                <a:lnTo>
                  <a:pt x="454081" y="5945101"/>
                </a:lnTo>
                <a:lnTo>
                  <a:pt x="417336" y="5919387"/>
                </a:lnTo>
                <a:lnTo>
                  <a:pt x="381799" y="5892122"/>
                </a:lnTo>
                <a:lnTo>
                  <a:pt x="347519" y="5863356"/>
                </a:lnTo>
                <a:lnTo>
                  <a:pt x="314543" y="5833138"/>
                </a:lnTo>
                <a:lnTo>
                  <a:pt x="282922" y="5801517"/>
                </a:lnTo>
                <a:lnTo>
                  <a:pt x="252705" y="5768541"/>
                </a:lnTo>
                <a:lnTo>
                  <a:pt x="223939" y="5734260"/>
                </a:lnTo>
                <a:lnTo>
                  <a:pt x="196675" y="5698723"/>
                </a:lnTo>
                <a:lnTo>
                  <a:pt x="170960" y="5661979"/>
                </a:lnTo>
                <a:lnTo>
                  <a:pt x="146845" y="5624076"/>
                </a:lnTo>
                <a:lnTo>
                  <a:pt x="124378" y="5585063"/>
                </a:lnTo>
                <a:lnTo>
                  <a:pt x="103607" y="5544990"/>
                </a:lnTo>
                <a:lnTo>
                  <a:pt x="84582" y="5503906"/>
                </a:lnTo>
                <a:lnTo>
                  <a:pt x="67353" y="5461859"/>
                </a:lnTo>
                <a:lnTo>
                  <a:pt x="51966" y="5418898"/>
                </a:lnTo>
                <a:lnTo>
                  <a:pt x="38473" y="5375072"/>
                </a:lnTo>
                <a:lnTo>
                  <a:pt x="26921" y="5330431"/>
                </a:lnTo>
                <a:lnTo>
                  <a:pt x="17360" y="5285022"/>
                </a:lnTo>
                <a:lnTo>
                  <a:pt x="9838" y="5238896"/>
                </a:lnTo>
                <a:lnTo>
                  <a:pt x="4405" y="5192101"/>
                </a:lnTo>
                <a:lnTo>
                  <a:pt x="1109" y="5144686"/>
                </a:lnTo>
                <a:lnTo>
                  <a:pt x="0" y="5096700"/>
                </a:lnTo>
                <a:lnTo>
                  <a:pt x="0" y="101942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28750" y="260604"/>
            <a:ext cx="6172200" cy="962660"/>
          </a:xfrm>
          <a:custGeom>
            <a:avLst/>
            <a:gdLst/>
            <a:ahLst/>
            <a:cxnLst/>
            <a:rect l="l" t="t" r="r" b="b"/>
            <a:pathLst>
              <a:path w="6172200" h="962660">
                <a:moveTo>
                  <a:pt x="6011799" y="0"/>
                </a:moveTo>
                <a:lnTo>
                  <a:pt x="160400" y="0"/>
                </a:lnTo>
                <a:lnTo>
                  <a:pt x="109727" y="8184"/>
                </a:lnTo>
                <a:lnTo>
                  <a:pt x="65699" y="30975"/>
                </a:lnTo>
                <a:lnTo>
                  <a:pt x="30967" y="65727"/>
                </a:lnTo>
                <a:lnTo>
                  <a:pt x="8183" y="109793"/>
                </a:lnTo>
                <a:lnTo>
                  <a:pt x="0" y="160528"/>
                </a:lnTo>
                <a:lnTo>
                  <a:pt x="0" y="802259"/>
                </a:lnTo>
                <a:lnTo>
                  <a:pt x="8183" y="852980"/>
                </a:lnTo>
                <a:lnTo>
                  <a:pt x="30967" y="897015"/>
                </a:lnTo>
                <a:lnTo>
                  <a:pt x="65699" y="931728"/>
                </a:lnTo>
                <a:lnTo>
                  <a:pt x="109728" y="954488"/>
                </a:lnTo>
                <a:lnTo>
                  <a:pt x="160400" y="962660"/>
                </a:lnTo>
                <a:lnTo>
                  <a:pt x="6011799" y="962660"/>
                </a:lnTo>
                <a:lnTo>
                  <a:pt x="6062472" y="954488"/>
                </a:lnTo>
                <a:lnTo>
                  <a:pt x="6106500" y="931728"/>
                </a:lnTo>
                <a:lnTo>
                  <a:pt x="6141232" y="897015"/>
                </a:lnTo>
                <a:lnTo>
                  <a:pt x="6164016" y="852980"/>
                </a:lnTo>
                <a:lnTo>
                  <a:pt x="6172200" y="802259"/>
                </a:lnTo>
                <a:lnTo>
                  <a:pt x="6172200" y="160528"/>
                </a:lnTo>
                <a:lnTo>
                  <a:pt x="6164016" y="109793"/>
                </a:lnTo>
                <a:lnTo>
                  <a:pt x="6141232" y="65727"/>
                </a:lnTo>
                <a:lnTo>
                  <a:pt x="6106500" y="30975"/>
                </a:lnTo>
                <a:lnTo>
                  <a:pt x="6062472" y="8184"/>
                </a:lnTo>
                <a:lnTo>
                  <a:pt x="6011799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28750" y="260604"/>
            <a:ext cx="6172200" cy="962660"/>
          </a:xfrm>
          <a:custGeom>
            <a:avLst/>
            <a:gdLst/>
            <a:ahLst/>
            <a:cxnLst/>
            <a:rect l="l" t="t" r="r" b="b"/>
            <a:pathLst>
              <a:path w="6172200" h="962660">
                <a:moveTo>
                  <a:pt x="0" y="160528"/>
                </a:moveTo>
                <a:lnTo>
                  <a:pt x="8183" y="109793"/>
                </a:lnTo>
                <a:lnTo>
                  <a:pt x="30967" y="65727"/>
                </a:lnTo>
                <a:lnTo>
                  <a:pt x="65699" y="30975"/>
                </a:lnTo>
                <a:lnTo>
                  <a:pt x="109727" y="8184"/>
                </a:lnTo>
                <a:lnTo>
                  <a:pt x="160400" y="0"/>
                </a:lnTo>
                <a:lnTo>
                  <a:pt x="6011799" y="0"/>
                </a:lnTo>
                <a:lnTo>
                  <a:pt x="6062472" y="8184"/>
                </a:lnTo>
                <a:lnTo>
                  <a:pt x="6106500" y="30975"/>
                </a:lnTo>
                <a:lnTo>
                  <a:pt x="6141232" y="65727"/>
                </a:lnTo>
                <a:lnTo>
                  <a:pt x="6164016" y="109793"/>
                </a:lnTo>
                <a:lnTo>
                  <a:pt x="6172200" y="160528"/>
                </a:lnTo>
                <a:lnTo>
                  <a:pt x="6172200" y="802259"/>
                </a:lnTo>
                <a:lnTo>
                  <a:pt x="6164016" y="852980"/>
                </a:lnTo>
                <a:lnTo>
                  <a:pt x="6141232" y="897015"/>
                </a:lnTo>
                <a:lnTo>
                  <a:pt x="6106500" y="931728"/>
                </a:lnTo>
                <a:lnTo>
                  <a:pt x="6062472" y="954488"/>
                </a:lnTo>
                <a:lnTo>
                  <a:pt x="6011799" y="962660"/>
                </a:lnTo>
                <a:lnTo>
                  <a:pt x="160400" y="962660"/>
                </a:lnTo>
                <a:lnTo>
                  <a:pt x="109728" y="954488"/>
                </a:lnTo>
                <a:lnTo>
                  <a:pt x="65699" y="931728"/>
                </a:lnTo>
                <a:lnTo>
                  <a:pt x="30967" y="897015"/>
                </a:lnTo>
                <a:lnTo>
                  <a:pt x="8183" y="852980"/>
                </a:lnTo>
                <a:lnTo>
                  <a:pt x="0" y="802259"/>
                </a:lnTo>
                <a:lnTo>
                  <a:pt x="0" y="160528"/>
                </a:lnTo>
                <a:close/>
              </a:path>
            </a:pathLst>
          </a:custGeom>
          <a:ln w="38099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02966" y="449834"/>
            <a:ext cx="3225800" cy="561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5" dirty="0">
                <a:solidFill>
                  <a:srgbClr val="FFFFFF"/>
                </a:solidFill>
              </a:rPr>
              <a:t>鐘點費編列提醒</a:t>
            </a:r>
            <a:endParaRPr sz="3600"/>
          </a:p>
        </p:txBody>
      </p:sp>
      <p:sp>
        <p:nvSpPr>
          <p:cNvPr id="7" name="object 7"/>
          <p:cNvSpPr/>
          <p:nvPr/>
        </p:nvSpPr>
        <p:spPr>
          <a:xfrm>
            <a:off x="611555" y="1492758"/>
            <a:ext cx="648335" cy="628015"/>
          </a:xfrm>
          <a:custGeom>
            <a:avLst/>
            <a:gdLst/>
            <a:ahLst/>
            <a:cxnLst/>
            <a:rect l="l" t="t" r="r" b="b"/>
            <a:pathLst>
              <a:path w="648335" h="628014">
                <a:moveTo>
                  <a:pt x="0" y="627888"/>
                </a:moveTo>
                <a:lnTo>
                  <a:pt x="648068" y="627888"/>
                </a:lnTo>
                <a:lnTo>
                  <a:pt x="648068" y="0"/>
                </a:lnTo>
                <a:lnTo>
                  <a:pt x="0" y="0"/>
                </a:lnTo>
                <a:lnTo>
                  <a:pt x="0" y="62788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259624" y="1492758"/>
            <a:ext cx="864235" cy="628015"/>
          </a:xfrm>
          <a:custGeom>
            <a:avLst/>
            <a:gdLst/>
            <a:ahLst/>
            <a:cxnLst/>
            <a:rect l="l" t="t" r="r" b="b"/>
            <a:pathLst>
              <a:path w="864235" h="628014">
                <a:moveTo>
                  <a:pt x="0" y="627888"/>
                </a:moveTo>
                <a:lnTo>
                  <a:pt x="864095" y="627888"/>
                </a:lnTo>
                <a:lnTo>
                  <a:pt x="864095" y="0"/>
                </a:lnTo>
                <a:lnTo>
                  <a:pt x="0" y="0"/>
                </a:lnTo>
                <a:lnTo>
                  <a:pt x="0" y="62788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23694" y="1492758"/>
            <a:ext cx="1656714" cy="628015"/>
          </a:xfrm>
          <a:custGeom>
            <a:avLst/>
            <a:gdLst/>
            <a:ahLst/>
            <a:cxnLst/>
            <a:rect l="l" t="t" r="r" b="b"/>
            <a:pathLst>
              <a:path w="1656714" h="628014">
                <a:moveTo>
                  <a:pt x="0" y="627888"/>
                </a:moveTo>
                <a:lnTo>
                  <a:pt x="1656207" y="627888"/>
                </a:lnTo>
                <a:lnTo>
                  <a:pt x="1656207" y="0"/>
                </a:lnTo>
                <a:lnTo>
                  <a:pt x="0" y="0"/>
                </a:lnTo>
                <a:lnTo>
                  <a:pt x="0" y="62788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11555" y="2120645"/>
            <a:ext cx="648335" cy="1158240"/>
          </a:xfrm>
          <a:custGeom>
            <a:avLst/>
            <a:gdLst/>
            <a:ahLst/>
            <a:cxnLst/>
            <a:rect l="l" t="t" r="r" b="b"/>
            <a:pathLst>
              <a:path w="648335" h="1158239">
                <a:moveTo>
                  <a:pt x="0" y="1158239"/>
                </a:moveTo>
                <a:lnTo>
                  <a:pt x="648068" y="1158239"/>
                </a:lnTo>
                <a:lnTo>
                  <a:pt x="648068" y="0"/>
                </a:lnTo>
                <a:lnTo>
                  <a:pt x="0" y="0"/>
                </a:lnTo>
                <a:lnTo>
                  <a:pt x="0" y="11582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259624" y="2120645"/>
            <a:ext cx="864235" cy="1158240"/>
          </a:xfrm>
          <a:custGeom>
            <a:avLst/>
            <a:gdLst/>
            <a:ahLst/>
            <a:cxnLst/>
            <a:rect l="l" t="t" r="r" b="b"/>
            <a:pathLst>
              <a:path w="864235" h="1158239">
                <a:moveTo>
                  <a:pt x="0" y="1158239"/>
                </a:moveTo>
                <a:lnTo>
                  <a:pt x="864095" y="1158239"/>
                </a:lnTo>
                <a:lnTo>
                  <a:pt x="864095" y="0"/>
                </a:lnTo>
                <a:lnTo>
                  <a:pt x="0" y="0"/>
                </a:lnTo>
                <a:lnTo>
                  <a:pt x="0" y="11582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123694" y="2120645"/>
            <a:ext cx="1656714" cy="579120"/>
          </a:xfrm>
          <a:custGeom>
            <a:avLst/>
            <a:gdLst/>
            <a:ahLst/>
            <a:cxnLst/>
            <a:rect l="l" t="t" r="r" b="b"/>
            <a:pathLst>
              <a:path w="1656714" h="579119">
                <a:moveTo>
                  <a:pt x="0" y="579120"/>
                </a:moveTo>
                <a:lnTo>
                  <a:pt x="1656207" y="579120"/>
                </a:lnTo>
                <a:lnTo>
                  <a:pt x="1656207" y="0"/>
                </a:lnTo>
                <a:lnTo>
                  <a:pt x="0" y="0"/>
                </a:lnTo>
                <a:lnTo>
                  <a:pt x="0" y="5791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123694" y="2699766"/>
            <a:ext cx="1656714" cy="579120"/>
          </a:xfrm>
          <a:custGeom>
            <a:avLst/>
            <a:gdLst/>
            <a:ahLst/>
            <a:cxnLst/>
            <a:rect l="l" t="t" r="r" b="b"/>
            <a:pathLst>
              <a:path w="1656714" h="579120">
                <a:moveTo>
                  <a:pt x="0" y="579120"/>
                </a:moveTo>
                <a:lnTo>
                  <a:pt x="1656207" y="579120"/>
                </a:lnTo>
                <a:lnTo>
                  <a:pt x="1656207" y="0"/>
                </a:lnTo>
                <a:lnTo>
                  <a:pt x="0" y="0"/>
                </a:lnTo>
                <a:lnTo>
                  <a:pt x="0" y="5791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11555" y="3278885"/>
            <a:ext cx="648335" cy="1066800"/>
          </a:xfrm>
          <a:custGeom>
            <a:avLst/>
            <a:gdLst/>
            <a:ahLst/>
            <a:cxnLst/>
            <a:rect l="l" t="t" r="r" b="b"/>
            <a:pathLst>
              <a:path w="648335" h="1066800">
                <a:moveTo>
                  <a:pt x="0" y="1066800"/>
                </a:moveTo>
                <a:lnTo>
                  <a:pt x="648068" y="1066800"/>
                </a:lnTo>
                <a:lnTo>
                  <a:pt x="648068" y="0"/>
                </a:lnTo>
                <a:lnTo>
                  <a:pt x="0" y="0"/>
                </a:lnTo>
                <a:lnTo>
                  <a:pt x="0" y="10668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259624" y="3278885"/>
            <a:ext cx="864235" cy="1066800"/>
          </a:xfrm>
          <a:custGeom>
            <a:avLst/>
            <a:gdLst/>
            <a:ahLst/>
            <a:cxnLst/>
            <a:rect l="l" t="t" r="r" b="b"/>
            <a:pathLst>
              <a:path w="864235" h="1066800">
                <a:moveTo>
                  <a:pt x="0" y="1066800"/>
                </a:moveTo>
                <a:lnTo>
                  <a:pt x="864095" y="1066800"/>
                </a:lnTo>
                <a:lnTo>
                  <a:pt x="864095" y="0"/>
                </a:lnTo>
                <a:lnTo>
                  <a:pt x="0" y="0"/>
                </a:lnTo>
                <a:lnTo>
                  <a:pt x="0" y="10668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123694" y="3278898"/>
            <a:ext cx="1656714" cy="426084"/>
          </a:xfrm>
          <a:custGeom>
            <a:avLst/>
            <a:gdLst/>
            <a:ahLst/>
            <a:cxnLst/>
            <a:rect l="l" t="t" r="r" b="b"/>
            <a:pathLst>
              <a:path w="1656714" h="426085">
                <a:moveTo>
                  <a:pt x="0" y="425564"/>
                </a:moveTo>
                <a:lnTo>
                  <a:pt x="1656207" y="425564"/>
                </a:lnTo>
                <a:lnTo>
                  <a:pt x="1656207" y="0"/>
                </a:lnTo>
                <a:lnTo>
                  <a:pt x="0" y="0"/>
                </a:lnTo>
                <a:lnTo>
                  <a:pt x="0" y="42556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123694" y="3704450"/>
            <a:ext cx="1656714" cy="641350"/>
          </a:xfrm>
          <a:custGeom>
            <a:avLst/>
            <a:gdLst/>
            <a:ahLst/>
            <a:cxnLst/>
            <a:rect l="l" t="t" r="r" b="b"/>
            <a:pathLst>
              <a:path w="1656714" h="641350">
                <a:moveTo>
                  <a:pt x="0" y="641235"/>
                </a:moveTo>
                <a:lnTo>
                  <a:pt x="1656207" y="641235"/>
                </a:lnTo>
                <a:lnTo>
                  <a:pt x="1656207" y="0"/>
                </a:lnTo>
                <a:lnTo>
                  <a:pt x="0" y="0"/>
                </a:lnTo>
                <a:lnTo>
                  <a:pt x="0" y="6412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123694" y="1492758"/>
            <a:ext cx="1656714" cy="628015"/>
          </a:xfrm>
          <a:custGeom>
            <a:avLst/>
            <a:gdLst/>
            <a:ahLst/>
            <a:cxnLst/>
            <a:rect l="l" t="t" r="r" b="b"/>
            <a:pathLst>
              <a:path w="1656714" h="628014">
                <a:moveTo>
                  <a:pt x="0" y="0"/>
                </a:moveTo>
                <a:lnTo>
                  <a:pt x="1656207" y="627888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9" name="object 19"/>
          <p:cNvGraphicFramePr>
            <a:graphicFrameLocks noGrp="1"/>
          </p:cNvGraphicFramePr>
          <p:nvPr/>
        </p:nvGraphicFramePr>
        <p:xfrm>
          <a:off x="605205" y="1486408"/>
          <a:ext cx="7920937" cy="28529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8068"/>
                <a:gridCol w="864069"/>
                <a:gridCol w="1656207"/>
                <a:gridCol w="1440179"/>
                <a:gridCol w="1224153"/>
                <a:gridCol w="2088261"/>
              </a:tblGrid>
              <a:tr h="627888"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sz="1600" b="1" spc="5" dirty="0">
                          <a:solidFill>
                            <a:srgbClr val="333399"/>
                          </a:solidFill>
                          <a:latin typeface="Microsoft YaHei"/>
                          <a:cs typeface="Microsoft YaHei"/>
                        </a:rPr>
                        <a:t>性質</a:t>
                      </a:r>
                      <a:endParaRPr sz="1600">
                        <a:latin typeface="Microsoft YaHei"/>
                        <a:cs typeface="Microsoft YaHe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22250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sz="1600" b="1" spc="5" dirty="0">
                          <a:solidFill>
                            <a:srgbClr val="333399"/>
                          </a:solidFill>
                          <a:latin typeface="Microsoft YaHei"/>
                          <a:cs typeface="Microsoft YaHei"/>
                        </a:rPr>
                        <a:t>類別</a:t>
                      </a:r>
                      <a:endParaRPr sz="1600">
                        <a:latin typeface="Microsoft YaHei"/>
                        <a:cs typeface="Microsoft YaHe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74295" indent="658495">
                        <a:lnSpc>
                          <a:spcPts val="2300"/>
                        </a:lnSpc>
                        <a:spcBef>
                          <a:spcPts val="10"/>
                        </a:spcBef>
                      </a:pPr>
                      <a:r>
                        <a:rPr sz="1600" b="1" dirty="0">
                          <a:solidFill>
                            <a:srgbClr val="333399"/>
                          </a:solidFill>
                          <a:latin typeface="Microsoft YaHei"/>
                          <a:cs typeface="Microsoft YaHei"/>
                        </a:rPr>
                        <a:t>聘任對象  </a:t>
                      </a:r>
                      <a:r>
                        <a:rPr sz="1600" b="1" spc="5" dirty="0">
                          <a:solidFill>
                            <a:srgbClr val="333399"/>
                          </a:solidFill>
                          <a:latin typeface="Microsoft YaHei"/>
                          <a:cs typeface="Microsoft YaHei"/>
                        </a:rPr>
                        <a:t>授課對象</a:t>
                      </a:r>
                      <a:endParaRPr sz="1600">
                        <a:latin typeface="Microsoft YaHei"/>
                        <a:cs typeface="Microsoft YaHe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sz="1600" b="1" spc="5" dirty="0">
                          <a:solidFill>
                            <a:srgbClr val="333399"/>
                          </a:solidFill>
                          <a:latin typeface="Microsoft YaHei"/>
                          <a:cs typeface="Microsoft YaHei"/>
                        </a:rPr>
                        <a:t>內聘</a:t>
                      </a:r>
                      <a:endParaRPr sz="1600">
                        <a:latin typeface="Microsoft YaHei"/>
                        <a:cs typeface="Microsoft YaHe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sz="1600" b="1" spc="5" dirty="0">
                          <a:solidFill>
                            <a:srgbClr val="333399"/>
                          </a:solidFill>
                          <a:latin typeface="Microsoft YaHei"/>
                          <a:cs typeface="Microsoft YaHei"/>
                        </a:rPr>
                        <a:t>外聘</a:t>
                      </a:r>
                      <a:endParaRPr sz="1600">
                        <a:latin typeface="Microsoft YaHei"/>
                        <a:cs typeface="Microsoft YaHe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579119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  <a:p>
                      <a:pPr marL="1155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b="1" spc="5" dirty="0">
                          <a:solidFill>
                            <a:srgbClr val="FF0000"/>
                          </a:solidFill>
                          <a:latin typeface="Microsoft YaHei"/>
                          <a:cs typeface="Microsoft YaHei"/>
                        </a:rPr>
                        <a:t>活動</a:t>
                      </a:r>
                      <a:endParaRPr sz="1600">
                        <a:latin typeface="Microsoft YaHei"/>
                        <a:cs typeface="Microsoft YaHei"/>
                      </a:endParaRPr>
                    </a:p>
                    <a:p>
                      <a:pPr marL="115570">
                        <a:lnSpc>
                          <a:spcPct val="100000"/>
                        </a:lnSpc>
                      </a:pPr>
                      <a:r>
                        <a:rPr sz="1600" b="1" spc="5" dirty="0">
                          <a:solidFill>
                            <a:srgbClr val="FF0000"/>
                          </a:solidFill>
                          <a:latin typeface="Microsoft YaHei"/>
                          <a:cs typeface="Microsoft YaHei"/>
                        </a:rPr>
                        <a:t>性質</a:t>
                      </a:r>
                      <a:endParaRPr sz="1600">
                        <a:latin typeface="Microsoft YaHei"/>
                        <a:cs typeface="Microsoft YaHe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b="1" spc="5" dirty="0">
                          <a:solidFill>
                            <a:srgbClr val="FF0000"/>
                          </a:solidFill>
                          <a:latin typeface="Microsoft YaHei"/>
                          <a:cs typeface="Microsoft YaHei"/>
                        </a:rPr>
                        <a:t>講座鐘</a:t>
                      </a:r>
                      <a:endParaRPr sz="1600">
                        <a:latin typeface="Microsoft YaHei"/>
                        <a:cs typeface="Microsoft YaHei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600" b="1" spc="5" dirty="0">
                          <a:solidFill>
                            <a:srgbClr val="FF0000"/>
                          </a:solidFill>
                          <a:latin typeface="Microsoft YaHei"/>
                          <a:cs typeface="Microsoft YaHei"/>
                        </a:rPr>
                        <a:t>點費</a:t>
                      </a:r>
                      <a:endParaRPr sz="1600">
                        <a:latin typeface="Microsoft YaHei"/>
                        <a:cs typeface="Microsoft YaHe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210"/>
                        </a:spcBef>
                      </a:pPr>
                      <a:r>
                        <a:rPr sz="1600" b="1" dirty="0">
                          <a:solidFill>
                            <a:srgbClr val="333399"/>
                          </a:solidFill>
                          <a:latin typeface="Microsoft YaHei"/>
                          <a:cs typeface="Microsoft YaHei"/>
                        </a:rPr>
                        <a:t>教師、學生</a:t>
                      </a:r>
                      <a:endParaRPr sz="1600">
                        <a:latin typeface="Microsoft YaHei"/>
                        <a:cs typeface="Microsoft YaHe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b="1" dirty="0">
                          <a:solidFill>
                            <a:srgbClr val="333399"/>
                          </a:solidFill>
                          <a:latin typeface="Microsoft YaHei"/>
                          <a:cs typeface="Microsoft YaHei"/>
                        </a:rPr>
                        <a:t>講座鐘點費</a:t>
                      </a:r>
                      <a:endParaRPr sz="1600">
                        <a:latin typeface="Microsoft YaHei"/>
                        <a:cs typeface="Microsoft YaHei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600" b="1" spc="10" dirty="0">
                          <a:solidFill>
                            <a:srgbClr val="333399"/>
                          </a:solidFill>
                          <a:latin typeface="Times New Roman"/>
                          <a:cs typeface="Times New Roman"/>
                        </a:rPr>
                        <a:t>800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909955">
                        <a:lnSpc>
                          <a:spcPct val="100000"/>
                        </a:lnSpc>
                        <a:spcBef>
                          <a:spcPts val="1210"/>
                        </a:spcBef>
                      </a:pPr>
                      <a:r>
                        <a:rPr sz="1600" b="1" spc="5" dirty="0">
                          <a:solidFill>
                            <a:srgbClr val="333399"/>
                          </a:solidFill>
                          <a:latin typeface="Microsoft YaHei"/>
                          <a:cs typeface="Microsoft YaHei"/>
                        </a:rPr>
                        <a:t>講座鐘點費</a:t>
                      </a:r>
                      <a:r>
                        <a:rPr sz="1600" b="1" spc="5" dirty="0">
                          <a:solidFill>
                            <a:srgbClr val="333399"/>
                          </a:solidFill>
                          <a:latin typeface="Times New Roman"/>
                          <a:cs typeface="Times New Roman"/>
                        </a:rPr>
                        <a:t>1,600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5791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b="1" spc="5" dirty="0">
                          <a:solidFill>
                            <a:srgbClr val="333399"/>
                          </a:solidFill>
                          <a:latin typeface="Microsoft YaHei"/>
                          <a:cs typeface="Microsoft YaHei"/>
                        </a:rPr>
                        <a:t>有從屬關係</a:t>
                      </a:r>
                      <a:endParaRPr sz="1600">
                        <a:latin typeface="Microsoft YaHei"/>
                        <a:cs typeface="Microsoft YaHei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600" b="1" spc="5" dirty="0">
                          <a:solidFill>
                            <a:srgbClr val="333399"/>
                          </a:solidFill>
                          <a:latin typeface="Microsoft YaHei"/>
                          <a:cs typeface="Microsoft YaHei"/>
                        </a:rPr>
                        <a:t>之單位</a:t>
                      </a:r>
                      <a:endParaRPr sz="1600">
                        <a:latin typeface="Microsoft YaHei"/>
                        <a:cs typeface="Microsoft YaHe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b="1" dirty="0">
                          <a:solidFill>
                            <a:srgbClr val="333399"/>
                          </a:solidFill>
                          <a:latin typeface="Microsoft YaHei"/>
                          <a:cs typeface="Microsoft YaHei"/>
                        </a:rPr>
                        <a:t>講座鐘點費</a:t>
                      </a:r>
                      <a:endParaRPr sz="1600">
                        <a:latin typeface="Microsoft YaHei"/>
                        <a:cs typeface="Microsoft YaHei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600" b="1" spc="10" dirty="0">
                          <a:solidFill>
                            <a:srgbClr val="333399"/>
                          </a:solidFill>
                          <a:latin typeface="Times New Roman"/>
                          <a:cs typeface="Times New Roman"/>
                        </a:rPr>
                        <a:t>800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909955">
                        <a:lnSpc>
                          <a:spcPct val="100000"/>
                        </a:lnSpc>
                        <a:spcBef>
                          <a:spcPts val="1215"/>
                        </a:spcBef>
                      </a:pPr>
                      <a:r>
                        <a:rPr sz="1600" b="1" spc="5" dirty="0">
                          <a:solidFill>
                            <a:srgbClr val="333399"/>
                          </a:solidFill>
                          <a:latin typeface="Microsoft YaHei"/>
                          <a:cs typeface="Microsoft YaHei"/>
                        </a:rPr>
                        <a:t>講座鐘點費</a:t>
                      </a:r>
                      <a:r>
                        <a:rPr sz="1600" b="1" spc="5" dirty="0">
                          <a:solidFill>
                            <a:srgbClr val="333399"/>
                          </a:solidFill>
                          <a:latin typeface="Times New Roman"/>
                          <a:cs typeface="Times New Roman"/>
                        </a:rPr>
                        <a:t>1,200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25576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115570" marR="103505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Microsoft YaHei"/>
                          <a:cs typeface="Microsoft YaHei"/>
                        </a:rPr>
                        <a:t>課程  性質</a:t>
                      </a:r>
                      <a:endParaRPr sz="1600">
                        <a:latin typeface="Microsoft YaHei"/>
                        <a:cs typeface="Microsoft YaHe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21920">
                        <a:lnSpc>
                          <a:spcPct val="100000"/>
                        </a:lnSpc>
                        <a:spcBef>
                          <a:spcPts val="1300"/>
                        </a:spcBef>
                      </a:pPr>
                      <a:r>
                        <a:rPr sz="1600" b="1" spc="5" dirty="0">
                          <a:solidFill>
                            <a:srgbClr val="FF0000"/>
                          </a:solidFill>
                          <a:latin typeface="Microsoft YaHei"/>
                          <a:cs typeface="Microsoft YaHei"/>
                        </a:rPr>
                        <a:t>鐘點費</a:t>
                      </a:r>
                      <a:endParaRPr sz="1600">
                        <a:latin typeface="Microsoft YaHei"/>
                        <a:cs typeface="Microsoft YaHe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600" b="1" spc="5" dirty="0">
                          <a:solidFill>
                            <a:srgbClr val="333399"/>
                          </a:solidFill>
                          <a:latin typeface="Microsoft YaHei"/>
                          <a:cs typeface="Microsoft YaHei"/>
                        </a:rPr>
                        <a:t>上課時間內</a:t>
                      </a:r>
                      <a:endParaRPr sz="1600">
                        <a:latin typeface="Microsoft YaHei"/>
                        <a:cs typeface="Microsoft YaHe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600" b="1" spc="10" dirty="0">
                          <a:solidFill>
                            <a:srgbClr val="333399"/>
                          </a:solidFill>
                          <a:latin typeface="Microsoft YaHei"/>
                          <a:cs typeface="Microsoft YaHei"/>
                        </a:rPr>
                        <a:t>鐘點費</a:t>
                      </a:r>
                      <a:r>
                        <a:rPr sz="1600" b="1" spc="10" dirty="0">
                          <a:solidFill>
                            <a:srgbClr val="333399"/>
                          </a:solidFill>
                          <a:latin typeface="Times New Roman"/>
                          <a:cs typeface="Times New Roman"/>
                        </a:rPr>
                        <a:t>400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600" b="1" spc="10" dirty="0">
                          <a:solidFill>
                            <a:srgbClr val="333399"/>
                          </a:solidFill>
                          <a:latin typeface="Microsoft YaHei"/>
                          <a:cs typeface="Microsoft YaHei"/>
                        </a:rPr>
                        <a:t>鐘點費</a:t>
                      </a:r>
                      <a:r>
                        <a:rPr sz="1600" b="1" spc="10" dirty="0">
                          <a:solidFill>
                            <a:srgbClr val="333399"/>
                          </a:solidFill>
                          <a:latin typeface="Times New Roman"/>
                          <a:cs typeface="Times New Roman"/>
                        </a:rPr>
                        <a:t>400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0360" marR="133350" indent="-19558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b="1" spc="10" dirty="0">
                          <a:solidFill>
                            <a:srgbClr val="333399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600" b="1" spc="5" dirty="0">
                          <a:solidFill>
                            <a:srgbClr val="333399"/>
                          </a:solidFill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1600" b="1" spc="20" dirty="0">
                          <a:solidFill>
                            <a:srgbClr val="333399"/>
                          </a:solidFill>
                          <a:latin typeface="Microsoft YaHei"/>
                          <a:cs typeface="Microsoft YaHei"/>
                        </a:rPr>
                        <a:t>大</a:t>
                      </a:r>
                      <a:r>
                        <a:rPr sz="1600" b="1" dirty="0">
                          <a:solidFill>
                            <a:srgbClr val="333399"/>
                          </a:solidFill>
                          <a:latin typeface="Microsoft YaHei"/>
                          <a:cs typeface="Microsoft YaHei"/>
                        </a:rPr>
                        <a:t>專以上</a:t>
                      </a:r>
                      <a:r>
                        <a:rPr sz="1600" b="1" spc="-25" dirty="0">
                          <a:solidFill>
                            <a:srgbClr val="333399"/>
                          </a:solidFill>
                          <a:latin typeface="Microsoft YaHei"/>
                          <a:cs typeface="Microsoft YaHei"/>
                        </a:rPr>
                        <a:t>教</a:t>
                      </a:r>
                      <a:r>
                        <a:rPr sz="1600" b="1" dirty="0">
                          <a:solidFill>
                            <a:srgbClr val="333399"/>
                          </a:solidFill>
                          <a:latin typeface="Microsoft YaHei"/>
                          <a:cs typeface="Microsoft YaHei"/>
                        </a:rPr>
                        <a:t>師以大  </a:t>
                      </a:r>
                      <a:r>
                        <a:rPr sz="1600" b="1" spc="15" dirty="0">
                          <a:solidFill>
                            <a:srgbClr val="333399"/>
                          </a:solidFill>
                          <a:latin typeface="Microsoft YaHei"/>
                          <a:cs typeface="Microsoft YaHei"/>
                        </a:rPr>
                        <a:t>專鐘點費計</a:t>
                      </a:r>
                      <a:endParaRPr sz="1600">
                        <a:latin typeface="Microsoft YaHei"/>
                        <a:cs typeface="Microsoft YaHei"/>
                      </a:endParaRPr>
                    </a:p>
                    <a:p>
                      <a:pPr marL="144780">
                        <a:lnSpc>
                          <a:spcPct val="100000"/>
                        </a:lnSpc>
                      </a:pPr>
                      <a:r>
                        <a:rPr sz="1600" b="1" strike="sngStrike" spc="5" dirty="0">
                          <a:solidFill>
                            <a:srgbClr val="333399"/>
                          </a:solidFill>
                          <a:latin typeface="Times New Roman"/>
                          <a:cs typeface="Times New Roman"/>
                        </a:rPr>
                        <a:t>2.</a:t>
                      </a:r>
                      <a:r>
                        <a:rPr sz="1600" b="1" strike="sngStrike" spc="5" dirty="0">
                          <a:solidFill>
                            <a:srgbClr val="333399"/>
                          </a:solidFill>
                          <a:latin typeface="Microsoft YaHei"/>
                          <a:cs typeface="Microsoft YaHei"/>
                        </a:rPr>
                        <a:t>業界協同教學講師</a:t>
                      </a:r>
                      <a:endParaRPr sz="1600">
                        <a:latin typeface="Microsoft YaHei"/>
                        <a:cs typeface="Microsoft YaHei"/>
                      </a:endParaRPr>
                    </a:p>
                    <a:p>
                      <a:pPr marL="84455">
                        <a:lnSpc>
                          <a:spcPct val="100000"/>
                        </a:lnSpc>
                        <a:tabLst>
                          <a:tab pos="391795" algn="l"/>
                        </a:tabLst>
                      </a:pPr>
                      <a:r>
                        <a:rPr sz="1600" b="1" strike="sngStrike" dirty="0">
                          <a:solidFill>
                            <a:srgbClr val="333399"/>
                          </a:solidFill>
                          <a:latin typeface="Times New Roman"/>
                          <a:cs typeface="Times New Roman"/>
                        </a:rPr>
                        <a:t> 	</a:t>
                      </a:r>
                      <a:r>
                        <a:rPr sz="1600" b="1" strike="sngStrike" spc="15" dirty="0">
                          <a:solidFill>
                            <a:srgbClr val="333399"/>
                          </a:solidFill>
                          <a:latin typeface="Times New Roman"/>
                          <a:cs typeface="Times New Roman"/>
                        </a:rPr>
                        <a:t>800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</a:tr>
              <a:tr h="64122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333399"/>
                          </a:solidFill>
                          <a:latin typeface="Microsoft YaHei"/>
                          <a:cs typeface="Microsoft YaHei"/>
                        </a:rPr>
                        <a:t>上課時間外</a:t>
                      </a:r>
                      <a:endParaRPr sz="1600">
                        <a:latin typeface="Microsoft YaHei"/>
                        <a:cs typeface="Microsoft YaHe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600" b="1" spc="10" dirty="0">
                          <a:solidFill>
                            <a:srgbClr val="333399"/>
                          </a:solidFill>
                          <a:latin typeface="Microsoft YaHei"/>
                          <a:cs typeface="Microsoft YaHei"/>
                        </a:rPr>
                        <a:t>鐘點費</a:t>
                      </a:r>
                      <a:r>
                        <a:rPr sz="1600" b="1" spc="10" dirty="0">
                          <a:solidFill>
                            <a:srgbClr val="333399"/>
                          </a:solidFill>
                          <a:latin typeface="Times New Roman"/>
                          <a:cs typeface="Times New Roman"/>
                        </a:rPr>
                        <a:t>550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600" b="1" spc="10" dirty="0">
                          <a:solidFill>
                            <a:srgbClr val="333399"/>
                          </a:solidFill>
                          <a:latin typeface="Microsoft YaHei"/>
                          <a:cs typeface="Microsoft YaHei"/>
                        </a:rPr>
                        <a:t>鐘點費</a:t>
                      </a:r>
                      <a:r>
                        <a:rPr sz="1600" b="1" spc="10" dirty="0">
                          <a:solidFill>
                            <a:srgbClr val="333399"/>
                          </a:solidFill>
                          <a:latin typeface="Times New Roman"/>
                          <a:cs typeface="Times New Roman"/>
                        </a:rPr>
                        <a:t>550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</a:tr>
            </a:tbl>
          </a:graphicData>
        </a:graphic>
      </p:graphicFrame>
      <p:sp>
        <p:nvSpPr>
          <p:cNvPr id="21" name="object 2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95"/>
              </a:lnSpc>
            </a:pPr>
            <a:r>
              <a:rPr spc="-5" dirty="0"/>
              <a:t>教育部國民及學前教育署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756856" y="4656835"/>
            <a:ext cx="7556500" cy="19646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說明：</a:t>
            </a:r>
            <a:endParaRPr sz="1600">
              <a:latin typeface="Microsoft YaHei"/>
              <a:cs typeface="Microsoft YaHei"/>
            </a:endParaRPr>
          </a:p>
          <a:p>
            <a:pPr marL="12700">
              <a:lnSpc>
                <a:spcPct val="100000"/>
              </a:lnSpc>
            </a:pPr>
            <a:r>
              <a:rPr sz="1600" b="1" dirty="0">
                <a:solidFill>
                  <a:srgbClr val="333399"/>
                </a:solidFill>
                <a:latin typeface="Times New Roman"/>
                <a:cs typeface="Times New Roman"/>
              </a:rPr>
              <a:t>1.</a:t>
            </a:r>
            <a:r>
              <a:rPr sz="1600" b="1" dirty="0">
                <a:solidFill>
                  <a:srgbClr val="333399"/>
                </a:solidFill>
                <a:latin typeface="Microsoft YaHei"/>
                <a:cs typeface="Microsoft YaHei"/>
              </a:rPr>
              <a:t>講座鐘點費依據「教育部補助及委辦經費核撥結報作業要點規定辦理」，為辦理研</a:t>
            </a:r>
            <a:endParaRPr sz="1600">
              <a:latin typeface="Microsoft YaHei"/>
              <a:cs typeface="Microsoft YaHei"/>
            </a:endParaRPr>
          </a:p>
          <a:p>
            <a:pPr marL="165100">
              <a:lnSpc>
                <a:spcPct val="100000"/>
              </a:lnSpc>
            </a:pPr>
            <a:r>
              <a:rPr sz="1600" b="1" dirty="0">
                <a:solidFill>
                  <a:srgbClr val="333399"/>
                </a:solidFill>
                <a:latin typeface="Microsoft YaHei"/>
                <a:cs typeface="Microsoft YaHei"/>
              </a:rPr>
              <a:t>習會、座談會，其實際擔任授課人員。</a:t>
            </a:r>
            <a:endParaRPr sz="1600">
              <a:latin typeface="Microsoft YaHei"/>
              <a:cs typeface="Microsoft YaHei"/>
            </a:endParaRPr>
          </a:p>
          <a:p>
            <a:pPr marL="12700">
              <a:lnSpc>
                <a:spcPct val="100000"/>
              </a:lnSpc>
            </a:pPr>
            <a:r>
              <a:rPr sz="1600" b="1" dirty="0">
                <a:solidFill>
                  <a:srgbClr val="333399"/>
                </a:solidFill>
                <a:latin typeface="Times New Roman"/>
                <a:cs typeface="Times New Roman"/>
              </a:rPr>
              <a:t>2.</a:t>
            </a:r>
            <a:r>
              <a:rPr sz="1600" b="1" dirty="0">
                <a:solidFill>
                  <a:srgbClr val="333399"/>
                </a:solidFill>
                <a:latin typeface="Microsoft YaHei"/>
                <a:cs typeface="Microsoft YaHei"/>
              </a:rPr>
              <a:t>講座鐘點費之發放依「軍公教人員兼職費及講座鐘點費支給規定」辦理。</a:t>
            </a:r>
            <a:endParaRPr sz="1600">
              <a:latin typeface="Microsoft YaHei"/>
              <a:cs typeface="Microsoft YaHei"/>
            </a:endParaRPr>
          </a:p>
          <a:p>
            <a:pPr marL="12700">
              <a:lnSpc>
                <a:spcPct val="100000"/>
              </a:lnSpc>
            </a:pPr>
            <a:r>
              <a:rPr sz="1600" b="1" dirty="0">
                <a:solidFill>
                  <a:srgbClr val="333399"/>
                </a:solidFill>
                <a:latin typeface="Times New Roman"/>
                <a:cs typeface="Times New Roman"/>
              </a:rPr>
              <a:t>2.</a:t>
            </a:r>
            <a:r>
              <a:rPr sz="1600" b="1" dirty="0">
                <a:solidFill>
                  <a:srgbClr val="333399"/>
                </a:solidFill>
                <a:latin typeface="Microsoft YaHei"/>
                <a:cs typeface="Microsoft YaHei"/>
              </a:rPr>
              <a:t>教師鐘點費依據「中小學兼任及代課教師鐘點費支給基準」。</a:t>
            </a:r>
            <a:endParaRPr sz="1600">
              <a:latin typeface="Microsoft YaHei"/>
              <a:cs typeface="Microsoft YaHei"/>
            </a:endParaRPr>
          </a:p>
          <a:p>
            <a:pPr marL="12700">
              <a:lnSpc>
                <a:spcPct val="100000"/>
              </a:lnSpc>
            </a:pPr>
            <a:r>
              <a:rPr sz="1600" b="1" dirty="0">
                <a:solidFill>
                  <a:srgbClr val="333399"/>
                </a:solidFill>
                <a:latin typeface="Times New Roman"/>
                <a:cs typeface="Times New Roman"/>
              </a:rPr>
              <a:t>3.</a:t>
            </a:r>
            <a:r>
              <a:rPr sz="1600" b="1" dirty="0">
                <a:solidFill>
                  <a:srgbClr val="333399"/>
                </a:solidFill>
                <a:latin typeface="Microsoft YaHei"/>
                <a:cs typeface="Microsoft YaHei"/>
              </a:rPr>
              <a:t>上課時間外，校內學生授課鐘點費比照課業輔導辦理。</a:t>
            </a:r>
            <a:endParaRPr sz="1600">
              <a:latin typeface="Microsoft YaHei"/>
              <a:cs typeface="Microsoft YaHei"/>
            </a:endParaRPr>
          </a:p>
          <a:p>
            <a:pPr marL="12700">
              <a:lnSpc>
                <a:spcPct val="100000"/>
              </a:lnSpc>
            </a:pPr>
            <a:r>
              <a:rPr sz="1600" b="1" strike="sngStrike" dirty="0">
                <a:solidFill>
                  <a:srgbClr val="333399"/>
                </a:solidFill>
                <a:latin typeface="Times New Roman"/>
                <a:cs typeface="Times New Roman"/>
              </a:rPr>
              <a:t>4.</a:t>
            </a:r>
            <a:r>
              <a:rPr sz="1600" b="1" strike="sngStrike" dirty="0">
                <a:solidFill>
                  <a:srgbClr val="333399"/>
                </a:solidFill>
                <a:latin typeface="Microsoft YaHei"/>
                <a:cs typeface="Microsoft YaHei"/>
              </a:rPr>
              <a:t>業界講師鐘點費支給比照「教育部國民及學前教育署補助高中等學校</a:t>
            </a:r>
            <a:r>
              <a:rPr sz="1600" b="1" strike="sngStrike" spc="-170" dirty="0">
                <a:solidFill>
                  <a:srgbClr val="333399"/>
                </a:solidFill>
                <a:latin typeface="Microsoft YaHei"/>
                <a:cs typeface="Microsoft YaHei"/>
              </a:rPr>
              <a:t> </a:t>
            </a:r>
            <a:r>
              <a:rPr sz="1600" b="1" strike="sngStrike" spc="10" dirty="0">
                <a:solidFill>
                  <a:srgbClr val="333399"/>
                </a:solidFill>
                <a:latin typeface="Microsoft YaHei"/>
                <a:cs typeface="Microsoft YaHei"/>
              </a:rPr>
              <a:t>遴聘業界專家</a:t>
            </a:r>
            <a:endParaRPr sz="1600">
              <a:latin typeface="Microsoft YaHei"/>
              <a:cs typeface="Microsoft YaHei"/>
            </a:endParaRPr>
          </a:p>
          <a:p>
            <a:pPr marL="12700">
              <a:lnSpc>
                <a:spcPct val="100000"/>
              </a:lnSpc>
            </a:pPr>
            <a:r>
              <a:rPr sz="1600" b="1" strike="sngStrike" dirty="0">
                <a:solidFill>
                  <a:srgbClr val="333399"/>
                </a:solidFill>
                <a:latin typeface="Times New Roman"/>
                <a:cs typeface="Times New Roman"/>
              </a:rPr>
              <a:t>   </a:t>
            </a:r>
            <a:r>
              <a:rPr sz="1600" b="1" strike="sngStrike" spc="5" dirty="0">
                <a:solidFill>
                  <a:srgbClr val="333399"/>
                </a:solidFill>
                <a:latin typeface="Microsoft YaHei"/>
                <a:cs typeface="Microsoft YaHei"/>
              </a:rPr>
              <a:t>協同教學作業要點」辦理。</a:t>
            </a:r>
            <a:endParaRPr sz="1600">
              <a:latin typeface="Microsoft YaHei"/>
              <a:cs typeface="Microsoft YaHe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4568" y="582168"/>
            <a:ext cx="725424" cy="725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5800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53896" y="582168"/>
            <a:ext cx="6342887" cy="7254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09088" y="435863"/>
            <a:ext cx="4184904" cy="11826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06525" y="533400"/>
            <a:ext cx="6294755" cy="720725"/>
          </a:xfrm>
          <a:prstGeom prst="rect">
            <a:avLst/>
          </a:prstGeom>
          <a:solidFill>
            <a:srgbClr val="66FF33"/>
          </a:solidFill>
        </p:spPr>
        <p:txBody>
          <a:bodyPr vert="horz" wrap="square" lIns="0" tIns="6350" rIns="0" bIns="0" rtlCol="0">
            <a:spAutoFit/>
          </a:bodyPr>
          <a:lstStyle/>
          <a:p>
            <a:pPr marL="1491615">
              <a:lnSpc>
                <a:spcPct val="100000"/>
              </a:lnSpc>
              <a:spcBef>
                <a:spcPts val="50"/>
              </a:spcBef>
            </a:pPr>
            <a:r>
              <a:rPr sz="4400" spc="-5" dirty="0">
                <a:solidFill>
                  <a:srgbClr val="333399"/>
                </a:solidFill>
              </a:rPr>
              <a:t>經費補助要點</a:t>
            </a:r>
            <a:endParaRPr sz="4400"/>
          </a:p>
        </p:txBody>
      </p:sp>
      <p:sp>
        <p:nvSpPr>
          <p:cNvPr id="7" name="object 7"/>
          <p:cNvSpPr/>
          <p:nvPr/>
        </p:nvSpPr>
        <p:spPr>
          <a:xfrm>
            <a:off x="7748016" y="582168"/>
            <a:ext cx="728472" cy="7254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01026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7187" y="2071751"/>
            <a:ext cx="8358187" cy="423757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7187" y="2071751"/>
            <a:ext cx="8358505" cy="4237990"/>
          </a:xfrm>
          <a:custGeom>
            <a:avLst/>
            <a:gdLst/>
            <a:ahLst/>
            <a:cxnLst/>
            <a:rect l="l" t="t" r="r" b="b"/>
            <a:pathLst>
              <a:path w="8358505" h="4237990">
                <a:moveTo>
                  <a:pt x="0" y="706247"/>
                </a:moveTo>
                <a:lnTo>
                  <a:pt x="1629" y="657882"/>
                </a:lnTo>
                <a:lnTo>
                  <a:pt x="6447" y="610393"/>
                </a:lnTo>
                <a:lnTo>
                  <a:pt x="14349" y="563886"/>
                </a:lnTo>
                <a:lnTo>
                  <a:pt x="25229" y="518465"/>
                </a:lnTo>
                <a:lnTo>
                  <a:pt x="38982" y="474236"/>
                </a:lnTo>
                <a:lnTo>
                  <a:pt x="55503" y="431303"/>
                </a:lnTo>
                <a:lnTo>
                  <a:pt x="74687" y="389772"/>
                </a:lnTo>
                <a:lnTo>
                  <a:pt x="96429" y="349748"/>
                </a:lnTo>
                <a:lnTo>
                  <a:pt x="120623" y="311336"/>
                </a:lnTo>
                <a:lnTo>
                  <a:pt x="147164" y="274640"/>
                </a:lnTo>
                <a:lnTo>
                  <a:pt x="175947" y="239766"/>
                </a:lnTo>
                <a:lnTo>
                  <a:pt x="206867" y="206819"/>
                </a:lnTo>
                <a:lnTo>
                  <a:pt x="239818" y="175904"/>
                </a:lnTo>
                <a:lnTo>
                  <a:pt x="274696" y="147126"/>
                </a:lnTo>
                <a:lnTo>
                  <a:pt x="311395" y="120590"/>
                </a:lnTo>
                <a:lnTo>
                  <a:pt x="349810" y="96402"/>
                </a:lnTo>
                <a:lnTo>
                  <a:pt x="389836" y="74666"/>
                </a:lnTo>
                <a:lnTo>
                  <a:pt x="431368" y="55487"/>
                </a:lnTo>
                <a:lnTo>
                  <a:pt x="474300" y="38970"/>
                </a:lnTo>
                <a:lnTo>
                  <a:pt x="518527" y="25221"/>
                </a:lnTo>
                <a:lnTo>
                  <a:pt x="563944" y="14344"/>
                </a:lnTo>
                <a:lnTo>
                  <a:pt x="610446" y="6445"/>
                </a:lnTo>
                <a:lnTo>
                  <a:pt x="657928" y="1628"/>
                </a:lnTo>
                <a:lnTo>
                  <a:pt x="706285" y="0"/>
                </a:lnTo>
                <a:lnTo>
                  <a:pt x="7651940" y="0"/>
                </a:lnTo>
                <a:lnTo>
                  <a:pt x="7700290" y="1628"/>
                </a:lnTo>
                <a:lnTo>
                  <a:pt x="7747767" y="6445"/>
                </a:lnTo>
                <a:lnTo>
                  <a:pt x="7794264" y="14344"/>
                </a:lnTo>
                <a:lnTo>
                  <a:pt x="7839677" y="25221"/>
                </a:lnTo>
                <a:lnTo>
                  <a:pt x="7883901" y="38970"/>
                </a:lnTo>
                <a:lnTo>
                  <a:pt x="7926830" y="55487"/>
                </a:lnTo>
                <a:lnTo>
                  <a:pt x="7968358" y="74666"/>
                </a:lnTo>
                <a:lnTo>
                  <a:pt x="8008382" y="96402"/>
                </a:lnTo>
                <a:lnTo>
                  <a:pt x="8046795" y="120590"/>
                </a:lnTo>
                <a:lnTo>
                  <a:pt x="8083493" y="147126"/>
                </a:lnTo>
                <a:lnTo>
                  <a:pt x="8118369" y="175904"/>
                </a:lnTo>
                <a:lnTo>
                  <a:pt x="8151320" y="206819"/>
                </a:lnTo>
                <a:lnTo>
                  <a:pt x="8182239" y="239766"/>
                </a:lnTo>
                <a:lnTo>
                  <a:pt x="8211022" y="274640"/>
                </a:lnTo>
                <a:lnTo>
                  <a:pt x="8237563" y="311336"/>
                </a:lnTo>
                <a:lnTo>
                  <a:pt x="8261756" y="349748"/>
                </a:lnTo>
                <a:lnTo>
                  <a:pt x="8283498" y="389772"/>
                </a:lnTo>
                <a:lnTo>
                  <a:pt x="8302682" y="431303"/>
                </a:lnTo>
                <a:lnTo>
                  <a:pt x="8319203" y="474236"/>
                </a:lnTo>
                <a:lnTo>
                  <a:pt x="8332957" y="518465"/>
                </a:lnTo>
                <a:lnTo>
                  <a:pt x="8343837" y="563886"/>
                </a:lnTo>
                <a:lnTo>
                  <a:pt x="8351739" y="610393"/>
                </a:lnTo>
                <a:lnTo>
                  <a:pt x="8356558" y="657882"/>
                </a:lnTo>
                <a:lnTo>
                  <a:pt x="8358187" y="706247"/>
                </a:lnTo>
                <a:lnTo>
                  <a:pt x="8358187" y="3531285"/>
                </a:lnTo>
                <a:lnTo>
                  <a:pt x="8356558" y="3579642"/>
                </a:lnTo>
                <a:lnTo>
                  <a:pt x="8351739" y="3627123"/>
                </a:lnTo>
                <a:lnTo>
                  <a:pt x="8343837" y="3673626"/>
                </a:lnTo>
                <a:lnTo>
                  <a:pt x="8332957" y="3719043"/>
                </a:lnTo>
                <a:lnTo>
                  <a:pt x="8319203" y="3763270"/>
                </a:lnTo>
                <a:lnTo>
                  <a:pt x="8302682" y="3806202"/>
                </a:lnTo>
                <a:lnTo>
                  <a:pt x="8283498" y="3847734"/>
                </a:lnTo>
                <a:lnTo>
                  <a:pt x="8261756" y="3887760"/>
                </a:lnTo>
                <a:lnTo>
                  <a:pt x="8237563" y="3926175"/>
                </a:lnTo>
                <a:lnTo>
                  <a:pt x="8211022" y="3962874"/>
                </a:lnTo>
                <a:lnTo>
                  <a:pt x="8182239" y="3997752"/>
                </a:lnTo>
                <a:lnTo>
                  <a:pt x="8151320" y="4030703"/>
                </a:lnTo>
                <a:lnTo>
                  <a:pt x="8118369" y="4061623"/>
                </a:lnTo>
                <a:lnTo>
                  <a:pt x="8083493" y="4090406"/>
                </a:lnTo>
                <a:lnTo>
                  <a:pt x="8046795" y="4116947"/>
                </a:lnTo>
                <a:lnTo>
                  <a:pt x="8008382" y="4141141"/>
                </a:lnTo>
                <a:lnTo>
                  <a:pt x="7968358" y="4162883"/>
                </a:lnTo>
                <a:lnTo>
                  <a:pt x="7926830" y="4182067"/>
                </a:lnTo>
                <a:lnTo>
                  <a:pt x="7883901" y="4198588"/>
                </a:lnTo>
                <a:lnTo>
                  <a:pt x="7839677" y="4212341"/>
                </a:lnTo>
                <a:lnTo>
                  <a:pt x="7794264" y="4223221"/>
                </a:lnTo>
                <a:lnTo>
                  <a:pt x="7747767" y="4231123"/>
                </a:lnTo>
                <a:lnTo>
                  <a:pt x="7700290" y="4235941"/>
                </a:lnTo>
                <a:lnTo>
                  <a:pt x="7651940" y="4237570"/>
                </a:lnTo>
                <a:lnTo>
                  <a:pt x="706285" y="4237570"/>
                </a:lnTo>
                <a:lnTo>
                  <a:pt x="657928" y="4235941"/>
                </a:lnTo>
                <a:lnTo>
                  <a:pt x="610446" y="4231123"/>
                </a:lnTo>
                <a:lnTo>
                  <a:pt x="563944" y="4223221"/>
                </a:lnTo>
                <a:lnTo>
                  <a:pt x="518527" y="4212341"/>
                </a:lnTo>
                <a:lnTo>
                  <a:pt x="474300" y="4198588"/>
                </a:lnTo>
                <a:lnTo>
                  <a:pt x="431368" y="4182067"/>
                </a:lnTo>
                <a:lnTo>
                  <a:pt x="389836" y="4162883"/>
                </a:lnTo>
                <a:lnTo>
                  <a:pt x="349810" y="4141141"/>
                </a:lnTo>
                <a:lnTo>
                  <a:pt x="311395" y="4116947"/>
                </a:lnTo>
                <a:lnTo>
                  <a:pt x="274696" y="4090406"/>
                </a:lnTo>
                <a:lnTo>
                  <a:pt x="239818" y="4061623"/>
                </a:lnTo>
                <a:lnTo>
                  <a:pt x="206867" y="4030703"/>
                </a:lnTo>
                <a:lnTo>
                  <a:pt x="175947" y="3997752"/>
                </a:lnTo>
                <a:lnTo>
                  <a:pt x="147164" y="3962874"/>
                </a:lnTo>
                <a:lnTo>
                  <a:pt x="120623" y="3926175"/>
                </a:lnTo>
                <a:lnTo>
                  <a:pt x="96429" y="3887760"/>
                </a:lnTo>
                <a:lnTo>
                  <a:pt x="74687" y="3847734"/>
                </a:lnTo>
                <a:lnTo>
                  <a:pt x="55503" y="3806202"/>
                </a:lnTo>
                <a:lnTo>
                  <a:pt x="38982" y="3763270"/>
                </a:lnTo>
                <a:lnTo>
                  <a:pt x="25229" y="3719043"/>
                </a:lnTo>
                <a:lnTo>
                  <a:pt x="14349" y="3673626"/>
                </a:lnTo>
                <a:lnTo>
                  <a:pt x="6447" y="3627123"/>
                </a:lnTo>
                <a:lnTo>
                  <a:pt x="1629" y="3579642"/>
                </a:lnTo>
                <a:lnTo>
                  <a:pt x="0" y="3531285"/>
                </a:lnTo>
                <a:lnTo>
                  <a:pt x="0" y="706247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428750" y="1786001"/>
            <a:ext cx="6172200" cy="685800"/>
          </a:xfrm>
          <a:custGeom>
            <a:avLst/>
            <a:gdLst/>
            <a:ahLst/>
            <a:cxnLst/>
            <a:rect l="l" t="t" r="r" b="b"/>
            <a:pathLst>
              <a:path w="6172200" h="685800">
                <a:moveTo>
                  <a:pt x="6057900" y="0"/>
                </a:moveTo>
                <a:lnTo>
                  <a:pt x="114300" y="0"/>
                </a:lnTo>
                <a:lnTo>
                  <a:pt x="69812" y="8965"/>
                </a:lnTo>
                <a:lnTo>
                  <a:pt x="33480" y="33432"/>
                </a:lnTo>
                <a:lnTo>
                  <a:pt x="8983" y="69758"/>
                </a:lnTo>
                <a:lnTo>
                  <a:pt x="0" y="114300"/>
                </a:lnTo>
                <a:lnTo>
                  <a:pt x="0" y="571373"/>
                </a:lnTo>
                <a:lnTo>
                  <a:pt x="8983" y="615934"/>
                </a:lnTo>
                <a:lnTo>
                  <a:pt x="33480" y="652303"/>
                </a:lnTo>
                <a:lnTo>
                  <a:pt x="69812" y="676814"/>
                </a:lnTo>
                <a:lnTo>
                  <a:pt x="114300" y="685800"/>
                </a:lnTo>
                <a:lnTo>
                  <a:pt x="6057900" y="685800"/>
                </a:lnTo>
                <a:lnTo>
                  <a:pt x="6102387" y="676814"/>
                </a:lnTo>
                <a:lnTo>
                  <a:pt x="6138719" y="652303"/>
                </a:lnTo>
                <a:lnTo>
                  <a:pt x="6163216" y="615934"/>
                </a:lnTo>
                <a:lnTo>
                  <a:pt x="6172200" y="571373"/>
                </a:lnTo>
                <a:lnTo>
                  <a:pt x="6172200" y="114300"/>
                </a:lnTo>
                <a:lnTo>
                  <a:pt x="6163216" y="69758"/>
                </a:lnTo>
                <a:lnTo>
                  <a:pt x="6138719" y="33432"/>
                </a:lnTo>
                <a:lnTo>
                  <a:pt x="6102387" y="8965"/>
                </a:lnTo>
                <a:lnTo>
                  <a:pt x="6057900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428750" y="1786001"/>
            <a:ext cx="6172200" cy="685800"/>
          </a:xfrm>
          <a:custGeom>
            <a:avLst/>
            <a:gdLst/>
            <a:ahLst/>
            <a:cxnLst/>
            <a:rect l="l" t="t" r="r" b="b"/>
            <a:pathLst>
              <a:path w="6172200" h="685800">
                <a:moveTo>
                  <a:pt x="0" y="114300"/>
                </a:moveTo>
                <a:lnTo>
                  <a:pt x="8983" y="69758"/>
                </a:lnTo>
                <a:lnTo>
                  <a:pt x="33480" y="33432"/>
                </a:lnTo>
                <a:lnTo>
                  <a:pt x="69812" y="8965"/>
                </a:lnTo>
                <a:lnTo>
                  <a:pt x="114300" y="0"/>
                </a:lnTo>
                <a:lnTo>
                  <a:pt x="6057900" y="0"/>
                </a:lnTo>
                <a:lnTo>
                  <a:pt x="6102387" y="8965"/>
                </a:lnTo>
                <a:lnTo>
                  <a:pt x="6138719" y="33432"/>
                </a:lnTo>
                <a:lnTo>
                  <a:pt x="6163216" y="69758"/>
                </a:lnTo>
                <a:lnTo>
                  <a:pt x="6172200" y="114300"/>
                </a:lnTo>
                <a:lnTo>
                  <a:pt x="6172200" y="571373"/>
                </a:lnTo>
                <a:lnTo>
                  <a:pt x="6163216" y="615934"/>
                </a:lnTo>
                <a:lnTo>
                  <a:pt x="6138719" y="652303"/>
                </a:lnTo>
                <a:lnTo>
                  <a:pt x="6102387" y="676814"/>
                </a:lnTo>
                <a:lnTo>
                  <a:pt x="6057900" y="685800"/>
                </a:lnTo>
                <a:lnTo>
                  <a:pt x="114300" y="685800"/>
                </a:lnTo>
                <a:lnTo>
                  <a:pt x="69812" y="676814"/>
                </a:lnTo>
                <a:lnTo>
                  <a:pt x="33480" y="652303"/>
                </a:lnTo>
                <a:lnTo>
                  <a:pt x="8983" y="615934"/>
                </a:lnTo>
                <a:lnTo>
                  <a:pt x="0" y="571373"/>
                </a:lnTo>
                <a:lnTo>
                  <a:pt x="0" y="114300"/>
                </a:lnTo>
                <a:close/>
              </a:path>
            </a:pathLst>
          </a:custGeom>
          <a:ln w="38100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42924" y="1807845"/>
            <a:ext cx="7967980" cy="4273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78865">
              <a:lnSpc>
                <a:spcPct val="100000"/>
              </a:lnSpc>
            </a:pPr>
            <a:r>
              <a:rPr sz="4000" b="1" dirty="0">
                <a:solidFill>
                  <a:srgbClr val="FFFFFF"/>
                </a:solidFill>
                <a:latin typeface="Microsoft YaHei"/>
                <a:cs typeface="Microsoft YaHei"/>
              </a:rPr>
              <a:t>四、經費編列原則及基準</a:t>
            </a:r>
            <a:endParaRPr sz="4000">
              <a:latin typeface="Microsoft YaHei"/>
              <a:cs typeface="Microsoft YaHei"/>
            </a:endParaRPr>
          </a:p>
          <a:p>
            <a:pPr marL="12700">
              <a:lnSpc>
                <a:spcPct val="100000"/>
              </a:lnSpc>
              <a:spcBef>
                <a:spcPts val="1860"/>
              </a:spcBef>
            </a:pPr>
            <a:r>
              <a:rPr sz="2800" b="1" spc="5" dirty="0">
                <a:solidFill>
                  <a:srgbClr val="333399"/>
                </a:solidFill>
                <a:latin typeface="Times New Roman"/>
                <a:cs typeface="Times New Roman"/>
              </a:rPr>
              <a:t>(</a:t>
            </a:r>
            <a:r>
              <a:rPr sz="28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二</a:t>
            </a:r>
            <a:r>
              <a:rPr sz="2800" b="1" spc="5" dirty="0">
                <a:solidFill>
                  <a:srgbClr val="333399"/>
                </a:solidFill>
                <a:latin typeface="Times New Roman"/>
                <a:cs typeface="Times New Roman"/>
              </a:rPr>
              <a:t>)</a:t>
            </a:r>
            <a:r>
              <a:rPr sz="28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經費編列基準</a:t>
            </a:r>
            <a:endParaRPr sz="2800">
              <a:latin typeface="Microsoft YaHei"/>
              <a:cs typeface="Microsoft YaHei"/>
            </a:endParaRPr>
          </a:p>
          <a:p>
            <a:pPr marL="12700">
              <a:lnSpc>
                <a:spcPct val="100000"/>
              </a:lnSpc>
            </a:pPr>
            <a:r>
              <a:rPr sz="2800" b="1" spc="20" dirty="0">
                <a:solidFill>
                  <a:srgbClr val="333399"/>
                </a:solidFill>
                <a:latin typeface="Times New Roman"/>
                <a:cs typeface="Times New Roman"/>
              </a:rPr>
              <a:t>2.</a:t>
            </a:r>
            <a:r>
              <a:rPr sz="28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資本門</a:t>
            </a:r>
            <a:endParaRPr sz="2800">
              <a:latin typeface="Microsoft YaHei"/>
              <a:cs typeface="Microsoft YaHei"/>
            </a:endParaRPr>
          </a:p>
          <a:p>
            <a:pPr marL="481965" marR="5080" indent="-469900">
              <a:lnSpc>
                <a:spcPct val="100000"/>
              </a:lnSpc>
            </a:pPr>
            <a:r>
              <a:rPr sz="2800" b="1" spc="5" dirty="0">
                <a:solidFill>
                  <a:srgbClr val="333399"/>
                </a:solidFill>
                <a:latin typeface="Times New Roman"/>
                <a:cs typeface="Times New Roman"/>
              </a:rPr>
              <a:t>(1)</a:t>
            </a:r>
            <a:r>
              <a:rPr sz="2800" b="1" spc="-370" dirty="0">
                <a:solidFill>
                  <a:srgbClr val="333399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333399"/>
                </a:solidFill>
                <a:latin typeface="Microsoft YaHei"/>
                <a:cs typeface="Microsoft YaHei"/>
              </a:rPr>
              <a:t>縮減區域教學資源落差之視聽、資訊、資料庫、  教學相關設施、設備。</a:t>
            </a:r>
            <a:endParaRPr sz="2800">
              <a:latin typeface="Microsoft YaHei"/>
              <a:cs typeface="Microsoft YaHei"/>
            </a:endParaRPr>
          </a:p>
          <a:p>
            <a:pPr marL="12700">
              <a:lnSpc>
                <a:spcPct val="100000"/>
              </a:lnSpc>
            </a:pPr>
            <a:r>
              <a:rPr sz="2800" b="1" spc="5" dirty="0">
                <a:solidFill>
                  <a:srgbClr val="333399"/>
                </a:solidFill>
                <a:latin typeface="Times New Roman"/>
                <a:cs typeface="Times New Roman"/>
              </a:rPr>
              <a:t>(2)</a:t>
            </a:r>
            <a:r>
              <a:rPr sz="2800" b="1" spc="-350" dirty="0">
                <a:solidFill>
                  <a:srgbClr val="333399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333399"/>
                </a:solidFill>
                <a:latin typeface="Microsoft YaHei"/>
                <a:cs typeface="Microsoft YaHei"/>
              </a:rPr>
              <a:t>教學相關之各項圖儀設備。</a:t>
            </a:r>
            <a:endParaRPr sz="2800">
              <a:latin typeface="Microsoft YaHei"/>
              <a:cs typeface="Microsoft YaHei"/>
            </a:endParaRPr>
          </a:p>
          <a:p>
            <a:pPr marL="481965" marR="316230" indent="-469900" algn="just">
              <a:lnSpc>
                <a:spcPct val="100000"/>
              </a:lnSpc>
            </a:pPr>
            <a:r>
              <a:rPr sz="2800" b="1" spc="5" dirty="0">
                <a:solidFill>
                  <a:srgbClr val="333399"/>
                </a:solidFill>
                <a:latin typeface="Times New Roman"/>
                <a:cs typeface="Times New Roman"/>
              </a:rPr>
              <a:t>(3) </a:t>
            </a:r>
            <a:r>
              <a:rPr sz="2800" b="1" dirty="0">
                <a:solidFill>
                  <a:srgbClr val="333399"/>
                </a:solidFill>
                <a:latin typeface="Microsoft YaHei"/>
                <a:cs typeface="Microsoft YaHei"/>
              </a:rPr>
              <a:t>應購置耐用年限二年以上且金額一萬元以上之  機械與設備（包括電腦軟體設備費）及什項設  </a:t>
            </a:r>
            <a:r>
              <a:rPr sz="2800" b="1" spc="10" dirty="0">
                <a:solidFill>
                  <a:srgbClr val="333399"/>
                </a:solidFill>
                <a:latin typeface="Microsoft YaHei"/>
                <a:cs typeface="Microsoft YaHei"/>
              </a:rPr>
              <a:t>備。</a:t>
            </a:r>
            <a:endParaRPr sz="2800">
              <a:latin typeface="Microsoft YaHei"/>
              <a:cs typeface="Microsoft YaHei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95"/>
              </a:lnSpc>
            </a:pPr>
            <a:r>
              <a:rPr spc="-5" dirty="0"/>
              <a:t>教育部國民及學前教育署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4568" y="582168"/>
            <a:ext cx="725424" cy="725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5800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53896" y="582168"/>
            <a:ext cx="6342887" cy="7254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09088" y="435863"/>
            <a:ext cx="4184904" cy="11826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06525" y="533400"/>
            <a:ext cx="6294755" cy="720725"/>
          </a:xfrm>
          <a:prstGeom prst="rect">
            <a:avLst/>
          </a:prstGeom>
          <a:solidFill>
            <a:srgbClr val="66FF33"/>
          </a:solidFill>
        </p:spPr>
        <p:txBody>
          <a:bodyPr vert="horz" wrap="square" lIns="0" tIns="6350" rIns="0" bIns="0" rtlCol="0">
            <a:spAutoFit/>
          </a:bodyPr>
          <a:lstStyle/>
          <a:p>
            <a:pPr marL="1491615">
              <a:lnSpc>
                <a:spcPct val="100000"/>
              </a:lnSpc>
              <a:spcBef>
                <a:spcPts val="50"/>
              </a:spcBef>
            </a:pPr>
            <a:r>
              <a:rPr sz="4400" spc="-5" dirty="0">
                <a:solidFill>
                  <a:srgbClr val="333399"/>
                </a:solidFill>
              </a:rPr>
              <a:t>經費補助要點</a:t>
            </a:r>
            <a:endParaRPr sz="4400"/>
          </a:p>
        </p:txBody>
      </p:sp>
      <p:sp>
        <p:nvSpPr>
          <p:cNvPr id="7" name="object 7"/>
          <p:cNvSpPr/>
          <p:nvPr/>
        </p:nvSpPr>
        <p:spPr>
          <a:xfrm>
            <a:off x="7748016" y="582168"/>
            <a:ext cx="728472" cy="7254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01026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7187" y="2071751"/>
            <a:ext cx="8358187" cy="430957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7187" y="2071751"/>
            <a:ext cx="8358505" cy="4309745"/>
          </a:xfrm>
          <a:custGeom>
            <a:avLst/>
            <a:gdLst/>
            <a:ahLst/>
            <a:cxnLst/>
            <a:rect l="l" t="t" r="r" b="b"/>
            <a:pathLst>
              <a:path w="8358505" h="4309745">
                <a:moveTo>
                  <a:pt x="0" y="718185"/>
                </a:moveTo>
                <a:lnTo>
                  <a:pt x="1527" y="670966"/>
                </a:lnTo>
                <a:lnTo>
                  <a:pt x="6048" y="624563"/>
                </a:lnTo>
                <a:lnTo>
                  <a:pt x="13466" y="579069"/>
                </a:lnTo>
                <a:lnTo>
                  <a:pt x="23688" y="534580"/>
                </a:lnTo>
                <a:lnTo>
                  <a:pt x="36618" y="491191"/>
                </a:lnTo>
                <a:lnTo>
                  <a:pt x="52163" y="448995"/>
                </a:lnTo>
                <a:lnTo>
                  <a:pt x="70227" y="408088"/>
                </a:lnTo>
                <a:lnTo>
                  <a:pt x="90715" y="368563"/>
                </a:lnTo>
                <a:lnTo>
                  <a:pt x="113534" y="330517"/>
                </a:lnTo>
                <a:lnTo>
                  <a:pt x="138588" y="294043"/>
                </a:lnTo>
                <a:lnTo>
                  <a:pt x="165782" y="259236"/>
                </a:lnTo>
                <a:lnTo>
                  <a:pt x="195023" y="226191"/>
                </a:lnTo>
                <a:lnTo>
                  <a:pt x="226216" y="195003"/>
                </a:lnTo>
                <a:lnTo>
                  <a:pt x="259265" y="165765"/>
                </a:lnTo>
                <a:lnTo>
                  <a:pt x="294076" y="138574"/>
                </a:lnTo>
                <a:lnTo>
                  <a:pt x="330555" y="113523"/>
                </a:lnTo>
                <a:lnTo>
                  <a:pt x="368607" y="90706"/>
                </a:lnTo>
                <a:lnTo>
                  <a:pt x="408137" y="70220"/>
                </a:lnTo>
                <a:lnTo>
                  <a:pt x="449050" y="52158"/>
                </a:lnTo>
                <a:lnTo>
                  <a:pt x="491253" y="36615"/>
                </a:lnTo>
                <a:lnTo>
                  <a:pt x="534649" y="23686"/>
                </a:lnTo>
                <a:lnTo>
                  <a:pt x="579146" y="13465"/>
                </a:lnTo>
                <a:lnTo>
                  <a:pt x="624647" y="6047"/>
                </a:lnTo>
                <a:lnTo>
                  <a:pt x="671059" y="1527"/>
                </a:lnTo>
                <a:lnTo>
                  <a:pt x="718286" y="0"/>
                </a:lnTo>
                <a:lnTo>
                  <a:pt x="7639875" y="0"/>
                </a:lnTo>
                <a:lnTo>
                  <a:pt x="7687108" y="1527"/>
                </a:lnTo>
                <a:lnTo>
                  <a:pt x="7733525" y="6047"/>
                </a:lnTo>
                <a:lnTo>
                  <a:pt x="7779031" y="13465"/>
                </a:lnTo>
                <a:lnTo>
                  <a:pt x="7823531" y="23686"/>
                </a:lnTo>
                <a:lnTo>
                  <a:pt x="7866931" y="36615"/>
                </a:lnTo>
                <a:lnTo>
                  <a:pt x="7909136" y="52158"/>
                </a:lnTo>
                <a:lnTo>
                  <a:pt x="7950052" y="70220"/>
                </a:lnTo>
                <a:lnTo>
                  <a:pt x="7989583" y="90706"/>
                </a:lnTo>
                <a:lnTo>
                  <a:pt x="8027636" y="113523"/>
                </a:lnTo>
                <a:lnTo>
                  <a:pt x="8064116" y="138574"/>
                </a:lnTo>
                <a:lnTo>
                  <a:pt x="8098928" y="165765"/>
                </a:lnTo>
                <a:lnTo>
                  <a:pt x="8131977" y="195003"/>
                </a:lnTo>
                <a:lnTo>
                  <a:pt x="8163170" y="226191"/>
                </a:lnTo>
                <a:lnTo>
                  <a:pt x="8192410" y="259236"/>
                </a:lnTo>
                <a:lnTo>
                  <a:pt x="8219605" y="294043"/>
                </a:lnTo>
                <a:lnTo>
                  <a:pt x="8244658" y="330517"/>
                </a:lnTo>
                <a:lnTo>
                  <a:pt x="8267476" y="368563"/>
                </a:lnTo>
                <a:lnTo>
                  <a:pt x="8287964" y="408088"/>
                </a:lnTo>
                <a:lnTo>
                  <a:pt x="8306027" y="448995"/>
                </a:lnTo>
                <a:lnTo>
                  <a:pt x="8321570" y="491191"/>
                </a:lnTo>
                <a:lnTo>
                  <a:pt x="8334500" y="534580"/>
                </a:lnTo>
                <a:lnTo>
                  <a:pt x="8344721" y="579069"/>
                </a:lnTo>
                <a:lnTo>
                  <a:pt x="8352139" y="624563"/>
                </a:lnTo>
                <a:lnTo>
                  <a:pt x="8356659" y="670966"/>
                </a:lnTo>
                <a:lnTo>
                  <a:pt x="8358187" y="718185"/>
                </a:lnTo>
                <a:lnTo>
                  <a:pt x="8358187" y="3591293"/>
                </a:lnTo>
                <a:lnTo>
                  <a:pt x="8356659" y="3638520"/>
                </a:lnTo>
                <a:lnTo>
                  <a:pt x="8352139" y="3684932"/>
                </a:lnTo>
                <a:lnTo>
                  <a:pt x="8344721" y="3730433"/>
                </a:lnTo>
                <a:lnTo>
                  <a:pt x="8334500" y="3774930"/>
                </a:lnTo>
                <a:lnTo>
                  <a:pt x="8321570" y="3818326"/>
                </a:lnTo>
                <a:lnTo>
                  <a:pt x="8306027" y="3860529"/>
                </a:lnTo>
                <a:lnTo>
                  <a:pt x="8287964" y="3901442"/>
                </a:lnTo>
                <a:lnTo>
                  <a:pt x="8267476" y="3940972"/>
                </a:lnTo>
                <a:lnTo>
                  <a:pt x="8244658" y="3979024"/>
                </a:lnTo>
                <a:lnTo>
                  <a:pt x="8219605" y="4015503"/>
                </a:lnTo>
                <a:lnTo>
                  <a:pt x="8192410" y="4050314"/>
                </a:lnTo>
                <a:lnTo>
                  <a:pt x="8163170" y="4083363"/>
                </a:lnTo>
                <a:lnTo>
                  <a:pt x="8131977" y="4114556"/>
                </a:lnTo>
                <a:lnTo>
                  <a:pt x="8098928" y="4143797"/>
                </a:lnTo>
                <a:lnTo>
                  <a:pt x="8064116" y="4170991"/>
                </a:lnTo>
                <a:lnTo>
                  <a:pt x="8027636" y="4196045"/>
                </a:lnTo>
                <a:lnTo>
                  <a:pt x="7989583" y="4218864"/>
                </a:lnTo>
                <a:lnTo>
                  <a:pt x="7950052" y="4239352"/>
                </a:lnTo>
                <a:lnTo>
                  <a:pt x="7909136" y="4257416"/>
                </a:lnTo>
                <a:lnTo>
                  <a:pt x="7866931" y="4272961"/>
                </a:lnTo>
                <a:lnTo>
                  <a:pt x="7823531" y="4285891"/>
                </a:lnTo>
                <a:lnTo>
                  <a:pt x="7779031" y="4296113"/>
                </a:lnTo>
                <a:lnTo>
                  <a:pt x="7733525" y="4303531"/>
                </a:lnTo>
                <a:lnTo>
                  <a:pt x="7687108" y="4308052"/>
                </a:lnTo>
                <a:lnTo>
                  <a:pt x="7639875" y="4309579"/>
                </a:lnTo>
                <a:lnTo>
                  <a:pt x="718286" y="4309579"/>
                </a:lnTo>
                <a:lnTo>
                  <a:pt x="671059" y="4308052"/>
                </a:lnTo>
                <a:lnTo>
                  <a:pt x="624647" y="4303531"/>
                </a:lnTo>
                <a:lnTo>
                  <a:pt x="579146" y="4296113"/>
                </a:lnTo>
                <a:lnTo>
                  <a:pt x="534649" y="4285891"/>
                </a:lnTo>
                <a:lnTo>
                  <a:pt x="491253" y="4272961"/>
                </a:lnTo>
                <a:lnTo>
                  <a:pt x="449050" y="4257416"/>
                </a:lnTo>
                <a:lnTo>
                  <a:pt x="408137" y="4239352"/>
                </a:lnTo>
                <a:lnTo>
                  <a:pt x="368607" y="4218864"/>
                </a:lnTo>
                <a:lnTo>
                  <a:pt x="330555" y="4196045"/>
                </a:lnTo>
                <a:lnTo>
                  <a:pt x="294076" y="4170991"/>
                </a:lnTo>
                <a:lnTo>
                  <a:pt x="259265" y="4143797"/>
                </a:lnTo>
                <a:lnTo>
                  <a:pt x="226216" y="4114556"/>
                </a:lnTo>
                <a:lnTo>
                  <a:pt x="195023" y="4083363"/>
                </a:lnTo>
                <a:lnTo>
                  <a:pt x="165782" y="4050314"/>
                </a:lnTo>
                <a:lnTo>
                  <a:pt x="138588" y="4015503"/>
                </a:lnTo>
                <a:lnTo>
                  <a:pt x="113534" y="3979024"/>
                </a:lnTo>
                <a:lnTo>
                  <a:pt x="90715" y="3940972"/>
                </a:lnTo>
                <a:lnTo>
                  <a:pt x="70227" y="3901442"/>
                </a:lnTo>
                <a:lnTo>
                  <a:pt x="52163" y="3860529"/>
                </a:lnTo>
                <a:lnTo>
                  <a:pt x="36618" y="3818326"/>
                </a:lnTo>
                <a:lnTo>
                  <a:pt x="23688" y="3774930"/>
                </a:lnTo>
                <a:lnTo>
                  <a:pt x="13466" y="3730433"/>
                </a:lnTo>
                <a:lnTo>
                  <a:pt x="6048" y="3684932"/>
                </a:lnTo>
                <a:lnTo>
                  <a:pt x="1527" y="3638520"/>
                </a:lnTo>
                <a:lnTo>
                  <a:pt x="0" y="3591293"/>
                </a:lnTo>
                <a:lnTo>
                  <a:pt x="0" y="718185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46582" y="3118358"/>
            <a:ext cx="7404734" cy="25742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37455">
              <a:lnSpc>
                <a:spcPct val="100000"/>
              </a:lnSpc>
            </a:pPr>
            <a:r>
              <a:rPr sz="2400" b="1" spc="-10" dirty="0">
                <a:solidFill>
                  <a:srgbClr val="333399"/>
                </a:solidFill>
                <a:latin typeface="Times New Roman"/>
                <a:cs typeface="Times New Roman"/>
              </a:rPr>
              <a:t>(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二</a:t>
            </a:r>
            <a:r>
              <a:rPr sz="2400" b="1" spc="-10" dirty="0">
                <a:solidFill>
                  <a:srgbClr val="333399"/>
                </a:solidFill>
                <a:latin typeface="Times New Roman"/>
                <a:cs typeface="Times New Roman"/>
              </a:rPr>
              <a:t>)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經費編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列基準  </a:t>
            </a:r>
            <a:r>
              <a:rPr sz="2400" b="1" spc="10" dirty="0">
                <a:solidFill>
                  <a:srgbClr val="333399"/>
                </a:solidFill>
                <a:latin typeface="Times New Roman"/>
                <a:cs typeface="Times New Roman"/>
              </a:rPr>
              <a:t>3.</a:t>
            </a:r>
            <a:r>
              <a:rPr sz="2400" b="1" spc="10" dirty="0">
                <a:solidFill>
                  <a:srgbClr val="333399"/>
                </a:solidFill>
                <a:latin typeface="Microsoft YaHei"/>
                <a:cs typeface="Microsoft YaHei"/>
              </a:rPr>
              <a:t>注意事項</a:t>
            </a:r>
            <a:endParaRPr sz="2400">
              <a:latin typeface="Microsoft YaHei"/>
              <a:cs typeface="Microsoft YaHei"/>
            </a:endParaRPr>
          </a:p>
          <a:p>
            <a:pPr marL="12700" marR="5080">
              <a:lnSpc>
                <a:spcPct val="100000"/>
              </a:lnSpc>
            </a:pPr>
            <a:r>
              <a:rPr sz="2400" b="1" dirty="0">
                <a:solidFill>
                  <a:srgbClr val="333399"/>
                </a:solidFill>
                <a:latin typeface="Times New Roman"/>
                <a:cs typeface="Times New Roman"/>
              </a:rPr>
              <a:t>(1)</a:t>
            </a:r>
            <a:r>
              <a:rPr sz="2400" b="1" dirty="0">
                <a:solidFill>
                  <a:srgbClr val="FF0000"/>
                </a:solidFill>
                <a:latin typeface="Microsoft YaHei"/>
                <a:cs typeface="Microsoft YaHei"/>
              </a:rPr>
              <a:t>人事費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、</a:t>
            </a:r>
            <a:r>
              <a:rPr sz="2400" b="1" dirty="0">
                <a:solidFill>
                  <a:srgbClr val="FF0000"/>
                </a:solidFill>
                <a:latin typeface="Microsoft YaHei"/>
                <a:cs typeface="Microsoft YaHei"/>
              </a:rPr>
              <a:t>加班費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及</a:t>
            </a:r>
            <a:r>
              <a:rPr sz="2400" b="1" dirty="0">
                <a:solidFill>
                  <a:srgbClr val="FF0000"/>
                </a:solidFill>
                <a:latin typeface="Microsoft YaHei"/>
                <a:cs typeface="Microsoft YaHei"/>
              </a:rPr>
              <a:t>行政管理費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不予補助。  </a:t>
            </a:r>
            <a:r>
              <a:rPr sz="2400" b="1" dirty="0">
                <a:solidFill>
                  <a:srgbClr val="333399"/>
                </a:solidFill>
                <a:latin typeface="Times New Roman"/>
                <a:cs typeface="Times New Roman"/>
              </a:rPr>
              <a:t>(2)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入學獎學金、學生獎助金之發放，學校應</a:t>
            </a:r>
            <a:r>
              <a:rPr sz="2400" b="1" dirty="0">
                <a:solidFill>
                  <a:srgbClr val="FF0000"/>
                </a:solidFill>
                <a:latin typeface="Microsoft YaHei"/>
                <a:cs typeface="Microsoft YaHei"/>
              </a:rPr>
              <a:t>訂定相關審</a:t>
            </a:r>
            <a:endParaRPr sz="2400">
              <a:latin typeface="Microsoft YaHei"/>
              <a:cs typeface="Microsoft YaHei"/>
            </a:endParaRPr>
          </a:p>
          <a:p>
            <a:pPr marL="12700" marR="5080" indent="335280">
              <a:lnSpc>
                <a:spcPct val="100000"/>
              </a:lnSpc>
            </a:pPr>
            <a:r>
              <a:rPr sz="2400" b="1" dirty="0">
                <a:solidFill>
                  <a:srgbClr val="FF0000"/>
                </a:solidFill>
                <a:latin typeface="Microsoft YaHei"/>
                <a:cs typeface="Microsoft YaHei"/>
              </a:rPr>
              <a:t>核要點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，並經</a:t>
            </a:r>
            <a:r>
              <a:rPr sz="2400" b="1" dirty="0">
                <a:solidFill>
                  <a:srgbClr val="FF0000"/>
                </a:solidFill>
                <a:latin typeface="Microsoft YaHei"/>
                <a:cs typeface="Microsoft YaHei"/>
              </a:rPr>
              <a:t>校務會議或行政會報通過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後實施。  </a:t>
            </a:r>
            <a:r>
              <a:rPr sz="2400" b="1" dirty="0">
                <a:solidFill>
                  <a:srgbClr val="333399"/>
                </a:solidFill>
                <a:latin typeface="Times New Roman"/>
                <a:cs typeface="Times New Roman"/>
              </a:rPr>
              <a:t>(3)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編寫教材屬教師備課工作一部分，</a:t>
            </a:r>
            <a:r>
              <a:rPr sz="2400" b="1" dirty="0">
                <a:solidFill>
                  <a:srgbClr val="FF0000"/>
                </a:solidFill>
                <a:latin typeface="Microsoft YaHei"/>
                <a:cs typeface="Microsoft YaHei"/>
              </a:rPr>
              <a:t>不另支給編撰費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。  </a:t>
            </a:r>
            <a:r>
              <a:rPr sz="2400" b="1" spc="-10" dirty="0">
                <a:solidFill>
                  <a:srgbClr val="333399"/>
                </a:solidFill>
                <a:latin typeface="Times New Roman"/>
                <a:cs typeface="Times New Roman"/>
              </a:rPr>
              <a:t>(</a:t>
            </a:r>
            <a:r>
              <a:rPr sz="2400" b="1" dirty="0">
                <a:solidFill>
                  <a:srgbClr val="333399"/>
                </a:solidFill>
                <a:latin typeface="Times New Roman"/>
                <a:cs typeface="Times New Roman"/>
              </a:rPr>
              <a:t>4</a:t>
            </a:r>
            <a:r>
              <a:rPr sz="2400" b="1" spc="-10" dirty="0">
                <a:solidFill>
                  <a:srgbClr val="333399"/>
                </a:solidFill>
                <a:latin typeface="Times New Roman"/>
                <a:cs typeface="Times New Roman"/>
              </a:rPr>
              <a:t>)</a:t>
            </a:r>
            <a:r>
              <a:rPr sz="2400" b="1" spc="15" dirty="0">
                <a:solidFill>
                  <a:srgbClr val="333399"/>
                </a:solidFill>
                <a:latin typeface="Microsoft YaHei"/>
                <a:cs typeface="Microsoft YaHei"/>
              </a:rPr>
              <a:t>本項經費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所購置</a:t>
            </a:r>
            <a:r>
              <a:rPr sz="24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之</a:t>
            </a:r>
            <a:r>
              <a:rPr sz="2400" b="1" spc="-5" dirty="0">
                <a:solidFill>
                  <a:srgbClr val="FF0000"/>
                </a:solidFill>
                <a:latin typeface="Microsoft YaHei"/>
                <a:cs typeface="Microsoft YaHei"/>
              </a:rPr>
              <a:t>補充教材，不得作為教科書使</a:t>
            </a:r>
            <a:r>
              <a:rPr sz="2400" b="1" spc="5" dirty="0">
                <a:solidFill>
                  <a:srgbClr val="FF0000"/>
                </a:solidFill>
                <a:latin typeface="Microsoft YaHei"/>
                <a:cs typeface="Microsoft YaHei"/>
              </a:rPr>
              <a:t>用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。</a:t>
            </a:r>
            <a:endParaRPr sz="2400">
              <a:latin typeface="Microsoft YaHei"/>
              <a:cs typeface="Microsoft YaHe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428750" y="1714500"/>
            <a:ext cx="6172200" cy="685800"/>
          </a:xfrm>
          <a:custGeom>
            <a:avLst/>
            <a:gdLst/>
            <a:ahLst/>
            <a:cxnLst/>
            <a:rect l="l" t="t" r="r" b="b"/>
            <a:pathLst>
              <a:path w="6172200" h="685800">
                <a:moveTo>
                  <a:pt x="6057900" y="0"/>
                </a:moveTo>
                <a:lnTo>
                  <a:pt x="114300" y="0"/>
                </a:lnTo>
                <a:lnTo>
                  <a:pt x="69812" y="8983"/>
                </a:lnTo>
                <a:lnTo>
                  <a:pt x="33480" y="33480"/>
                </a:lnTo>
                <a:lnTo>
                  <a:pt x="8983" y="69812"/>
                </a:lnTo>
                <a:lnTo>
                  <a:pt x="0" y="114300"/>
                </a:lnTo>
                <a:lnTo>
                  <a:pt x="0" y="571500"/>
                </a:lnTo>
                <a:lnTo>
                  <a:pt x="8983" y="615987"/>
                </a:lnTo>
                <a:lnTo>
                  <a:pt x="33480" y="652319"/>
                </a:lnTo>
                <a:lnTo>
                  <a:pt x="69812" y="676816"/>
                </a:lnTo>
                <a:lnTo>
                  <a:pt x="114300" y="685800"/>
                </a:lnTo>
                <a:lnTo>
                  <a:pt x="6057900" y="685800"/>
                </a:lnTo>
                <a:lnTo>
                  <a:pt x="6102387" y="676816"/>
                </a:lnTo>
                <a:lnTo>
                  <a:pt x="6138719" y="652319"/>
                </a:lnTo>
                <a:lnTo>
                  <a:pt x="6163216" y="615987"/>
                </a:lnTo>
                <a:lnTo>
                  <a:pt x="6172200" y="571500"/>
                </a:lnTo>
                <a:lnTo>
                  <a:pt x="6172200" y="114300"/>
                </a:lnTo>
                <a:lnTo>
                  <a:pt x="6163216" y="69812"/>
                </a:lnTo>
                <a:lnTo>
                  <a:pt x="6138719" y="33480"/>
                </a:lnTo>
                <a:lnTo>
                  <a:pt x="6102387" y="8983"/>
                </a:lnTo>
                <a:lnTo>
                  <a:pt x="6057900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428750" y="1714500"/>
            <a:ext cx="6172200" cy="685800"/>
          </a:xfrm>
          <a:custGeom>
            <a:avLst/>
            <a:gdLst/>
            <a:ahLst/>
            <a:cxnLst/>
            <a:rect l="l" t="t" r="r" b="b"/>
            <a:pathLst>
              <a:path w="6172200" h="685800">
                <a:moveTo>
                  <a:pt x="0" y="114300"/>
                </a:moveTo>
                <a:lnTo>
                  <a:pt x="8983" y="69812"/>
                </a:lnTo>
                <a:lnTo>
                  <a:pt x="33480" y="33480"/>
                </a:lnTo>
                <a:lnTo>
                  <a:pt x="69812" y="8983"/>
                </a:lnTo>
                <a:lnTo>
                  <a:pt x="114300" y="0"/>
                </a:lnTo>
                <a:lnTo>
                  <a:pt x="6057900" y="0"/>
                </a:lnTo>
                <a:lnTo>
                  <a:pt x="6102387" y="8983"/>
                </a:lnTo>
                <a:lnTo>
                  <a:pt x="6138719" y="33480"/>
                </a:lnTo>
                <a:lnTo>
                  <a:pt x="6163216" y="69812"/>
                </a:lnTo>
                <a:lnTo>
                  <a:pt x="6172200" y="114300"/>
                </a:lnTo>
                <a:lnTo>
                  <a:pt x="6172200" y="571500"/>
                </a:lnTo>
                <a:lnTo>
                  <a:pt x="6163216" y="615987"/>
                </a:lnTo>
                <a:lnTo>
                  <a:pt x="6138719" y="652319"/>
                </a:lnTo>
                <a:lnTo>
                  <a:pt x="6102387" y="676816"/>
                </a:lnTo>
                <a:lnTo>
                  <a:pt x="6057900" y="685800"/>
                </a:lnTo>
                <a:lnTo>
                  <a:pt x="114300" y="685800"/>
                </a:lnTo>
                <a:lnTo>
                  <a:pt x="69812" y="676816"/>
                </a:lnTo>
                <a:lnTo>
                  <a:pt x="33480" y="652319"/>
                </a:lnTo>
                <a:lnTo>
                  <a:pt x="8983" y="615987"/>
                </a:lnTo>
                <a:lnTo>
                  <a:pt x="0" y="571500"/>
                </a:lnTo>
                <a:lnTo>
                  <a:pt x="0" y="114300"/>
                </a:lnTo>
                <a:close/>
              </a:path>
            </a:pathLst>
          </a:custGeom>
          <a:ln w="38100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709673" y="1736216"/>
            <a:ext cx="5615940" cy="622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四、經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費</a:t>
            </a: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編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列</a:t>
            </a: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原則及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基</a:t>
            </a: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準</a:t>
            </a:r>
            <a:endParaRPr sz="4000">
              <a:latin typeface="Microsoft YaHei"/>
              <a:cs typeface="Microsoft YaHei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95"/>
              </a:lnSpc>
            </a:pPr>
            <a:r>
              <a:rPr spc="-5" dirty="0"/>
              <a:t>教育部國民及學前教育署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4568" y="582168"/>
            <a:ext cx="725424" cy="725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5800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53896" y="582168"/>
            <a:ext cx="6342887" cy="7254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09088" y="435863"/>
            <a:ext cx="4184904" cy="11826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06525" y="533400"/>
            <a:ext cx="6294755" cy="720725"/>
          </a:xfrm>
          <a:prstGeom prst="rect">
            <a:avLst/>
          </a:prstGeom>
          <a:solidFill>
            <a:srgbClr val="66FF33"/>
          </a:solidFill>
        </p:spPr>
        <p:txBody>
          <a:bodyPr vert="horz" wrap="square" lIns="0" tIns="6350" rIns="0" bIns="0" rtlCol="0">
            <a:spAutoFit/>
          </a:bodyPr>
          <a:lstStyle/>
          <a:p>
            <a:pPr marL="1491615">
              <a:lnSpc>
                <a:spcPct val="100000"/>
              </a:lnSpc>
              <a:spcBef>
                <a:spcPts val="50"/>
              </a:spcBef>
            </a:pPr>
            <a:r>
              <a:rPr sz="4400" spc="-5" dirty="0">
                <a:solidFill>
                  <a:srgbClr val="333399"/>
                </a:solidFill>
              </a:rPr>
              <a:t>經費補助要點</a:t>
            </a:r>
            <a:endParaRPr sz="4400"/>
          </a:p>
        </p:txBody>
      </p:sp>
      <p:sp>
        <p:nvSpPr>
          <p:cNvPr id="7" name="object 7"/>
          <p:cNvSpPr/>
          <p:nvPr/>
        </p:nvSpPr>
        <p:spPr>
          <a:xfrm>
            <a:off x="7748016" y="582168"/>
            <a:ext cx="728472" cy="7254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01026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7187" y="2071751"/>
            <a:ext cx="8358187" cy="430957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7187" y="2071751"/>
            <a:ext cx="8358505" cy="4309745"/>
          </a:xfrm>
          <a:custGeom>
            <a:avLst/>
            <a:gdLst/>
            <a:ahLst/>
            <a:cxnLst/>
            <a:rect l="l" t="t" r="r" b="b"/>
            <a:pathLst>
              <a:path w="8358505" h="4309745">
                <a:moveTo>
                  <a:pt x="0" y="718185"/>
                </a:moveTo>
                <a:lnTo>
                  <a:pt x="1527" y="670966"/>
                </a:lnTo>
                <a:lnTo>
                  <a:pt x="6048" y="624563"/>
                </a:lnTo>
                <a:lnTo>
                  <a:pt x="13466" y="579069"/>
                </a:lnTo>
                <a:lnTo>
                  <a:pt x="23688" y="534580"/>
                </a:lnTo>
                <a:lnTo>
                  <a:pt x="36618" y="491191"/>
                </a:lnTo>
                <a:lnTo>
                  <a:pt x="52163" y="448995"/>
                </a:lnTo>
                <a:lnTo>
                  <a:pt x="70227" y="408088"/>
                </a:lnTo>
                <a:lnTo>
                  <a:pt x="90715" y="368563"/>
                </a:lnTo>
                <a:lnTo>
                  <a:pt x="113534" y="330517"/>
                </a:lnTo>
                <a:lnTo>
                  <a:pt x="138588" y="294043"/>
                </a:lnTo>
                <a:lnTo>
                  <a:pt x="165782" y="259236"/>
                </a:lnTo>
                <a:lnTo>
                  <a:pt x="195023" y="226191"/>
                </a:lnTo>
                <a:lnTo>
                  <a:pt x="226216" y="195003"/>
                </a:lnTo>
                <a:lnTo>
                  <a:pt x="259265" y="165765"/>
                </a:lnTo>
                <a:lnTo>
                  <a:pt x="294076" y="138574"/>
                </a:lnTo>
                <a:lnTo>
                  <a:pt x="330555" y="113523"/>
                </a:lnTo>
                <a:lnTo>
                  <a:pt x="368607" y="90706"/>
                </a:lnTo>
                <a:lnTo>
                  <a:pt x="408137" y="70220"/>
                </a:lnTo>
                <a:lnTo>
                  <a:pt x="449050" y="52158"/>
                </a:lnTo>
                <a:lnTo>
                  <a:pt x="491253" y="36615"/>
                </a:lnTo>
                <a:lnTo>
                  <a:pt x="534649" y="23686"/>
                </a:lnTo>
                <a:lnTo>
                  <a:pt x="579146" y="13465"/>
                </a:lnTo>
                <a:lnTo>
                  <a:pt x="624647" y="6047"/>
                </a:lnTo>
                <a:lnTo>
                  <a:pt x="671059" y="1527"/>
                </a:lnTo>
                <a:lnTo>
                  <a:pt x="718286" y="0"/>
                </a:lnTo>
                <a:lnTo>
                  <a:pt x="7639875" y="0"/>
                </a:lnTo>
                <a:lnTo>
                  <a:pt x="7687108" y="1527"/>
                </a:lnTo>
                <a:lnTo>
                  <a:pt x="7733525" y="6047"/>
                </a:lnTo>
                <a:lnTo>
                  <a:pt x="7779031" y="13465"/>
                </a:lnTo>
                <a:lnTo>
                  <a:pt x="7823531" y="23686"/>
                </a:lnTo>
                <a:lnTo>
                  <a:pt x="7866931" y="36615"/>
                </a:lnTo>
                <a:lnTo>
                  <a:pt x="7909136" y="52158"/>
                </a:lnTo>
                <a:lnTo>
                  <a:pt x="7950052" y="70220"/>
                </a:lnTo>
                <a:lnTo>
                  <a:pt x="7989583" y="90706"/>
                </a:lnTo>
                <a:lnTo>
                  <a:pt x="8027636" y="113523"/>
                </a:lnTo>
                <a:lnTo>
                  <a:pt x="8064116" y="138574"/>
                </a:lnTo>
                <a:lnTo>
                  <a:pt x="8098928" y="165765"/>
                </a:lnTo>
                <a:lnTo>
                  <a:pt x="8131977" y="195003"/>
                </a:lnTo>
                <a:lnTo>
                  <a:pt x="8163170" y="226191"/>
                </a:lnTo>
                <a:lnTo>
                  <a:pt x="8192410" y="259236"/>
                </a:lnTo>
                <a:lnTo>
                  <a:pt x="8219605" y="294043"/>
                </a:lnTo>
                <a:lnTo>
                  <a:pt x="8244658" y="330517"/>
                </a:lnTo>
                <a:lnTo>
                  <a:pt x="8267476" y="368563"/>
                </a:lnTo>
                <a:lnTo>
                  <a:pt x="8287964" y="408088"/>
                </a:lnTo>
                <a:lnTo>
                  <a:pt x="8306027" y="448995"/>
                </a:lnTo>
                <a:lnTo>
                  <a:pt x="8321570" y="491191"/>
                </a:lnTo>
                <a:lnTo>
                  <a:pt x="8334500" y="534580"/>
                </a:lnTo>
                <a:lnTo>
                  <a:pt x="8344721" y="579069"/>
                </a:lnTo>
                <a:lnTo>
                  <a:pt x="8352139" y="624563"/>
                </a:lnTo>
                <a:lnTo>
                  <a:pt x="8356659" y="670966"/>
                </a:lnTo>
                <a:lnTo>
                  <a:pt x="8358187" y="718185"/>
                </a:lnTo>
                <a:lnTo>
                  <a:pt x="8358187" y="3591293"/>
                </a:lnTo>
                <a:lnTo>
                  <a:pt x="8356659" y="3638520"/>
                </a:lnTo>
                <a:lnTo>
                  <a:pt x="8352139" y="3684932"/>
                </a:lnTo>
                <a:lnTo>
                  <a:pt x="8344721" y="3730433"/>
                </a:lnTo>
                <a:lnTo>
                  <a:pt x="8334500" y="3774930"/>
                </a:lnTo>
                <a:lnTo>
                  <a:pt x="8321570" y="3818326"/>
                </a:lnTo>
                <a:lnTo>
                  <a:pt x="8306027" y="3860529"/>
                </a:lnTo>
                <a:lnTo>
                  <a:pt x="8287964" y="3901442"/>
                </a:lnTo>
                <a:lnTo>
                  <a:pt x="8267476" y="3940972"/>
                </a:lnTo>
                <a:lnTo>
                  <a:pt x="8244658" y="3979024"/>
                </a:lnTo>
                <a:lnTo>
                  <a:pt x="8219605" y="4015503"/>
                </a:lnTo>
                <a:lnTo>
                  <a:pt x="8192410" y="4050314"/>
                </a:lnTo>
                <a:lnTo>
                  <a:pt x="8163170" y="4083363"/>
                </a:lnTo>
                <a:lnTo>
                  <a:pt x="8131977" y="4114556"/>
                </a:lnTo>
                <a:lnTo>
                  <a:pt x="8098928" y="4143797"/>
                </a:lnTo>
                <a:lnTo>
                  <a:pt x="8064116" y="4170991"/>
                </a:lnTo>
                <a:lnTo>
                  <a:pt x="8027636" y="4196045"/>
                </a:lnTo>
                <a:lnTo>
                  <a:pt x="7989583" y="4218864"/>
                </a:lnTo>
                <a:lnTo>
                  <a:pt x="7950052" y="4239352"/>
                </a:lnTo>
                <a:lnTo>
                  <a:pt x="7909136" y="4257416"/>
                </a:lnTo>
                <a:lnTo>
                  <a:pt x="7866931" y="4272961"/>
                </a:lnTo>
                <a:lnTo>
                  <a:pt x="7823531" y="4285891"/>
                </a:lnTo>
                <a:lnTo>
                  <a:pt x="7779031" y="4296113"/>
                </a:lnTo>
                <a:lnTo>
                  <a:pt x="7733525" y="4303531"/>
                </a:lnTo>
                <a:lnTo>
                  <a:pt x="7687108" y="4308052"/>
                </a:lnTo>
                <a:lnTo>
                  <a:pt x="7639875" y="4309579"/>
                </a:lnTo>
                <a:lnTo>
                  <a:pt x="718286" y="4309579"/>
                </a:lnTo>
                <a:lnTo>
                  <a:pt x="671059" y="4308052"/>
                </a:lnTo>
                <a:lnTo>
                  <a:pt x="624647" y="4303531"/>
                </a:lnTo>
                <a:lnTo>
                  <a:pt x="579146" y="4296113"/>
                </a:lnTo>
                <a:lnTo>
                  <a:pt x="534649" y="4285891"/>
                </a:lnTo>
                <a:lnTo>
                  <a:pt x="491253" y="4272961"/>
                </a:lnTo>
                <a:lnTo>
                  <a:pt x="449050" y="4257416"/>
                </a:lnTo>
                <a:lnTo>
                  <a:pt x="408137" y="4239352"/>
                </a:lnTo>
                <a:lnTo>
                  <a:pt x="368607" y="4218864"/>
                </a:lnTo>
                <a:lnTo>
                  <a:pt x="330555" y="4196045"/>
                </a:lnTo>
                <a:lnTo>
                  <a:pt x="294076" y="4170991"/>
                </a:lnTo>
                <a:lnTo>
                  <a:pt x="259265" y="4143797"/>
                </a:lnTo>
                <a:lnTo>
                  <a:pt x="226216" y="4114556"/>
                </a:lnTo>
                <a:lnTo>
                  <a:pt x="195023" y="4083363"/>
                </a:lnTo>
                <a:lnTo>
                  <a:pt x="165782" y="4050314"/>
                </a:lnTo>
                <a:lnTo>
                  <a:pt x="138588" y="4015503"/>
                </a:lnTo>
                <a:lnTo>
                  <a:pt x="113534" y="3979024"/>
                </a:lnTo>
                <a:lnTo>
                  <a:pt x="90715" y="3940972"/>
                </a:lnTo>
                <a:lnTo>
                  <a:pt x="70227" y="3901442"/>
                </a:lnTo>
                <a:lnTo>
                  <a:pt x="52163" y="3860529"/>
                </a:lnTo>
                <a:lnTo>
                  <a:pt x="36618" y="3818326"/>
                </a:lnTo>
                <a:lnTo>
                  <a:pt x="23688" y="3774930"/>
                </a:lnTo>
                <a:lnTo>
                  <a:pt x="13466" y="3730433"/>
                </a:lnTo>
                <a:lnTo>
                  <a:pt x="6048" y="3684932"/>
                </a:lnTo>
                <a:lnTo>
                  <a:pt x="1527" y="3638520"/>
                </a:lnTo>
                <a:lnTo>
                  <a:pt x="0" y="3591293"/>
                </a:lnTo>
                <a:lnTo>
                  <a:pt x="0" y="718185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62814" rIns="0" bIns="0" rtlCol="0">
            <a:spAutoFit/>
          </a:bodyPr>
          <a:lstStyle/>
          <a:p>
            <a:pPr marL="142240">
              <a:lnSpc>
                <a:spcPct val="100000"/>
              </a:lnSpc>
            </a:pPr>
            <a:r>
              <a:rPr sz="2200" spc="-50" dirty="0">
                <a:latin typeface="Courier New"/>
                <a:cs typeface="Courier New"/>
              </a:rPr>
              <a:t>(</a:t>
            </a:r>
            <a:r>
              <a:rPr sz="2200" spc="-50" dirty="0"/>
              <a:t>二</a:t>
            </a:r>
            <a:r>
              <a:rPr sz="2200" spc="-50" dirty="0">
                <a:latin typeface="Courier New"/>
                <a:cs typeface="Courier New"/>
              </a:rPr>
              <a:t>)</a:t>
            </a:r>
            <a:r>
              <a:rPr sz="2200" spc="-50" dirty="0"/>
              <a:t>經費編列基準</a:t>
            </a:r>
            <a:endParaRPr sz="2200">
              <a:latin typeface="Courier New"/>
              <a:cs typeface="Courier New"/>
            </a:endParaRPr>
          </a:p>
          <a:p>
            <a:pPr marL="142240">
              <a:lnSpc>
                <a:spcPts val="2635"/>
              </a:lnSpc>
            </a:pPr>
            <a:r>
              <a:rPr sz="2200" spc="10" dirty="0">
                <a:latin typeface="Times New Roman"/>
                <a:cs typeface="Times New Roman"/>
              </a:rPr>
              <a:t>3.</a:t>
            </a:r>
            <a:r>
              <a:rPr sz="2200" spc="10" dirty="0"/>
              <a:t>注意事項</a:t>
            </a:r>
            <a:endParaRPr sz="2200">
              <a:latin typeface="Times New Roman"/>
              <a:cs typeface="Times New Roman"/>
            </a:endParaRPr>
          </a:p>
          <a:p>
            <a:pPr marL="142240">
              <a:lnSpc>
                <a:spcPts val="2880"/>
              </a:lnSpc>
            </a:pPr>
            <a:r>
              <a:rPr dirty="0">
                <a:latin typeface="Times New Roman"/>
                <a:cs typeface="Times New Roman"/>
              </a:rPr>
              <a:t>(5)</a:t>
            </a:r>
            <a:r>
              <a:rPr dirty="0"/>
              <a:t>本項經費得支用於與本計畫相關業務所需之機具、器</a:t>
            </a:r>
          </a:p>
          <a:p>
            <a:pPr marL="477520">
              <a:lnSpc>
                <a:spcPct val="100000"/>
              </a:lnSpc>
            </a:pPr>
            <a:r>
              <a:rPr spc="5" dirty="0"/>
              <a:t>材及設備維護費等。</a:t>
            </a:r>
          </a:p>
          <a:p>
            <a:pPr marL="142240">
              <a:lnSpc>
                <a:spcPct val="100000"/>
              </a:lnSpc>
            </a:pPr>
            <a:r>
              <a:rPr dirty="0">
                <a:latin typeface="Times New Roman"/>
                <a:cs typeface="Times New Roman"/>
              </a:rPr>
              <a:t>(6)</a:t>
            </a:r>
            <a:r>
              <a:rPr dirty="0"/>
              <a:t>本項經費</a:t>
            </a:r>
            <a:r>
              <a:rPr dirty="0">
                <a:solidFill>
                  <a:srgbClr val="FF0000"/>
                </a:solidFill>
              </a:rPr>
              <a:t>不得支用於教師校外觀摩參訪活動</a:t>
            </a:r>
            <a:r>
              <a:rPr dirty="0">
                <a:solidFill>
                  <a:srgbClr val="000000"/>
                </a:solidFill>
              </a:rPr>
              <a:t>。</a:t>
            </a:r>
          </a:p>
          <a:p>
            <a:pPr marL="464820" marR="5080" indent="-323215">
              <a:lnSpc>
                <a:spcPct val="100000"/>
              </a:lnSpc>
            </a:pPr>
            <a:r>
              <a:rPr dirty="0">
                <a:latin typeface="Times New Roman"/>
                <a:cs typeface="Times New Roman"/>
              </a:rPr>
              <a:t>(7)</a:t>
            </a:r>
            <a:r>
              <a:rPr dirty="0"/>
              <a:t>本項經費</a:t>
            </a:r>
            <a:r>
              <a:rPr dirty="0">
                <a:solidFill>
                  <a:srgbClr val="FF0000"/>
                </a:solidFill>
              </a:rPr>
              <a:t>不得支應校刊編輯及印刷費、演出費、招生紀  念品製作費</a:t>
            </a:r>
            <a:r>
              <a:rPr dirty="0"/>
              <a:t>等。</a:t>
            </a:r>
          </a:p>
          <a:p>
            <a:pPr marL="464820" marR="5080" indent="-323215">
              <a:lnSpc>
                <a:spcPct val="100000"/>
              </a:lnSpc>
            </a:pPr>
            <a:r>
              <a:rPr dirty="0">
                <a:latin typeface="Times New Roman"/>
                <a:cs typeface="Times New Roman"/>
              </a:rPr>
              <a:t>(8)</a:t>
            </a:r>
            <a:r>
              <a:rPr dirty="0"/>
              <a:t>本項經費</a:t>
            </a:r>
            <a:r>
              <a:rPr dirty="0">
                <a:solidFill>
                  <a:srgbClr val="FF0000"/>
                </a:solidFill>
              </a:rPr>
              <a:t>得支用於租車或使用校車</a:t>
            </a:r>
            <a:r>
              <a:rPr dirty="0"/>
              <a:t>，其</a:t>
            </a:r>
            <a:r>
              <a:rPr dirty="0">
                <a:solidFill>
                  <a:srgbClr val="FF0000"/>
                </a:solidFill>
              </a:rPr>
              <a:t>隨車人員不得支  領交通費</a:t>
            </a:r>
            <a:r>
              <a:rPr dirty="0"/>
              <a:t>。</a:t>
            </a:r>
            <a:r>
              <a:rPr sz="2000" dirty="0">
                <a:latin typeface="Times New Roman"/>
                <a:cs typeface="Times New Roman"/>
              </a:rPr>
              <a:t>(</a:t>
            </a:r>
            <a:r>
              <a:rPr sz="2000" dirty="0"/>
              <a:t>本方案經費不得支用於校車</a:t>
            </a:r>
            <a:r>
              <a:rPr sz="2000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428750" y="1714500"/>
            <a:ext cx="6172200" cy="685800"/>
          </a:xfrm>
          <a:custGeom>
            <a:avLst/>
            <a:gdLst/>
            <a:ahLst/>
            <a:cxnLst/>
            <a:rect l="l" t="t" r="r" b="b"/>
            <a:pathLst>
              <a:path w="6172200" h="685800">
                <a:moveTo>
                  <a:pt x="6057900" y="0"/>
                </a:moveTo>
                <a:lnTo>
                  <a:pt x="114300" y="0"/>
                </a:lnTo>
                <a:lnTo>
                  <a:pt x="69812" y="8983"/>
                </a:lnTo>
                <a:lnTo>
                  <a:pt x="33480" y="33480"/>
                </a:lnTo>
                <a:lnTo>
                  <a:pt x="8983" y="69812"/>
                </a:lnTo>
                <a:lnTo>
                  <a:pt x="0" y="114300"/>
                </a:lnTo>
                <a:lnTo>
                  <a:pt x="0" y="571500"/>
                </a:lnTo>
                <a:lnTo>
                  <a:pt x="8983" y="615987"/>
                </a:lnTo>
                <a:lnTo>
                  <a:pt x="33480" y="652319"/>
                </a:lnTo>
                <a:lnTo>
                  <a:pt x="69812" y="676816"/>
                </a:lnTo>
                <a:lnTo>
                  <a:pt x="114300" y="685800"/>
                </a:lnTo>
                <a:lnTo>
                  <a:pt x="6057900" y="685800"/>
                </a:lnTo>
                <a:lnTo>
                  <a:pt x="6102387" y="676816"/>
                </a:lnTo>
                <a:lnTo>
                  <a:pt x="6138719" y="652319"/>
                </a:lnTo>
                <a:lnTo>
                  <a:pt x="6163216" y="615987"/>
                </a:lnTo>
                <a:lnTo>
                  <a:pt x="6172200" y="571500"/>
                </a:lnTo>
                <a:lnTo>
                  <a:pt x="6172200" y="114300"/>
                </a:lnTo>
                <a:lnTo>
                  <a:pt x="6163216" y="69812"/>
                </a:lnTo>
                <a:lnTo>
                  <a:pt x="6138719" y="33480"/>
                </a:lnTo>
                <a:lnTo>
                  <a:pt x="6102387" y="8983"/>
                </a:lnTo>
                <a:lnTo>
                  <a:pt x="6057900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428750" y="1714500"/>
            <a:ext cx="6172200" cy="685800"/>
          </a:xfrm>
          <a:custGeom>
            <a:avLst/>
            <a:gdLst/>
            <a:ahLst/>
            <a:cxnLst/>
            <a:rect l="l" t="t" r="r" b="b"/>
            <a:pathLst>
              <a:path w="6172200" h="685800">
                <a:moveTo>
                  <a:pt x="0" y="114300"/>
                </a:moveTo>
                <a:lnTo>
                  <a:pt x="8983" y="69812"/>
                </a:lnTo>
                <a:lnTo>
                  <a:pt x="33480" y="33480"/>
                </a:lnTo>
                <a:lnTo>
                  <a:pt x="69812" y="8983"/>
                </a:lnTo>
                <a:lnTo>
                  <a:pt x="114300" y="0"/>
                </a:lnTo>
                <a:lnTo>
                  <a:pt x="6057900" y="0"/>
                </a:lnTo>
                <a:lnTo>
                  <a:pt x="6102387" y="8983"/>
                </a:lnTo>
                <a:lnTo>
                  <a:pt x="6138719" y="33480"/>
                </a:lnTo>
                <a:lnTo>
                  <a:pt x="6163216" y="69812"/>
                </a:lnTo>
                <a:lnTo>
                  <a:pt x="6172200" y="114300"/>
                </a:lnTo>
                <a:lnTo>
                  <a:pt x="6172200" y="571500"/>
                </a:lnTo>
                <a:lnTo>
                  <a:pt x="6163216" y="615987"/>
                </a:lnTo>
                <a:lnTo>
                  <a:pt x="6138719" y="652319"/>
                </a:lnTo>
                <a:lnTo>
                  <a:pt x="6102387" y="676816"/>
                </a:lnTo>
                <a:lnTo>
                  <a:pt x="6057900" y="685800"/>
                </a:lnTo>
                <a:lnTo>
                  <a:pt x="114300" y="685800"/>
                </a:lnTo>
                <a:lnTo>
                  <a:pt x="69812" y="676816"/>
                </a:lnTo>
                <a:lnTo>
                  <a:pt x="33480" y="652319"/>
                </a:lnTo>
                <a:lnTo>
                  <a:pt x="8983" y="615987"/>
                </a:lnTo>
                <a:lnTo>
                  <a:pt x="0" y="571500"/>
                </a:lnTo>
                <a:lnTo>
                  <a:pt x="0" y="114300"/>
                </a:lnTo>
                <a:close/>
              </a:path>
            </a:pathLst>
          </a:custGeom>
          <a:ln w="38100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709673" y="1736216"/>
            <a:ext cx="5615940" cy="622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四、經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費</a:t>
            </a: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編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列</a:t>
            </a: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原則及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基</a:t>
            </a: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準</a:t>
            </a:r>
            <a:endParaRPr sz="4000">
              <a:latin typeface="Microsoft YaHei"/>
              <a:cs typeface="Microsoft YaHei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95"/>
              </a:lnSpc>
            </a:pPr>
            <a:r>
              <a:rPr spc="-5" dirty="0"/>
              <a:t>教育部國民及學前教育署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4568" y="582168"/>
            <a:ext cx="725424" cy="725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5800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53896" y="582168"/>
            <a:ext cx="6342887" cy="7254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09088" y="435863"/>
            <a:ext cx="4184904" cy="11826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06525" y="533400"/>
            <a:ext cx="6294755" cy="720725"/>
          </a:xfrm>
          <a:prstGeom prst="rect">
            <a:avLst/>
          </a:prstGeom>
          <a:solidFill>
            <a:srgbClr val="66FF33"/>
          </a:solidFill>
        </p:spPr>
        <p:txBody>
          <a:bodyPr vert="horz" wrap="square" lIns="0" tIns="6350" rIns="0" bIns="0" rtlCol="0">
            <a:spAutoFit/>
          </a:bodyPr>
          <a:lstStyle/>
          <a:p>
            <a:pPr marL="1491615">
              <a:lnSpc>
                <a:spcPct val="100000"/>
              </a:lnSpc>
              <a:spcBef>
                <a:spcPts val="50"/>
              </a:spcBef>
            </a:pPr>
            <a:r>
              <a:rPr sz="4400" spc="-5" dirty="0">
                <a:solidFill>
                  <a:srgbClr val="333399"/>
                </a:solidFill>
              </a:rPr>
              <a:t>經費補助要點</a:t>
            </a:r>
            <a:endParaRPr sz="4400"/>
          </a:p>
        </p:txBody>
      </p:sp>
      <p:sp>
        <p:nvSpPr>
          <p:cNvPr id="7" name="object 7"/>
          <p:cNvSpPr/>
          <p:nvPr/>
        </p:nvSpPr>
        <p:spPr>
          <a:xfrm>
            <a:off x="7748016" y="582168"/>
            <a:ext cx="728472" cy="7254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01026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35749" y="2057400"/>
            <a:ext cx="8358162" cy="430964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35749" y="2057400"/>
            <a:ext cx="8358505" cy="4309745"/>
          </a:xfrm>
          <a:custGeom>
            <a:avLst/>
            <a:gdLst/>
            <a:ahLst/>
            <a:cxnLst/>
            <a:rect l="l" t="t" r="r" b="b"/>
            <a:pathLst>
              <a:path w="8358505" h="4309745">
                <a:moveTo>
                  <a:pt x="0" y="718312"/>
                </a:moveTo>
                <a:lnTo>
                  <a:pt x="1527" y="671078"/>
                </a:lnTo>
                <a:lnTo>
                  <a:pt x="6048" y="624662"/>
                </a:lnTo>
                <a:lnTo>
                  <a:pt x="13466" y="579156"/>
                </a:lnTo>
                <a:lnTo>
                  <a:pt x="23688" y="534656"/>
                </a:lnTo>
                <a:lnTo>
                  <a:pt x="36618" y="491256"/>
                </a:lnTo>
                <a:lnTo>
                  <a:pt x="52163" y="449051"/>
                </a:lnTo>
                <a:lnTo>
                  <a:pt x="70227" y="408135"/>
                </a:lnTo>
                <a:lnTo>
                  <a:pt x="90715" y="368603"/>
                </a:lnTo>
                <a:lnTo>
                  <a:pt x="113534" y="330550"/>
                </a:lnTo>
                <a:lnTo>
                  <a:pt x="138588" y="294071"/>
                </a:lnTo>
                <a:lnTo>
                  <a:pt x="165783" y="259259"/>
                </a:lnTo>
                <a:lnTo>
                  <a:pt x="195025" y="226209"/>
                </a:lnTo>
                <a:lnTo>
                  <a:pt x="226217" y="195017"/>
                </a:lnTo>
                <a:lnTo>
                  <a:pt x="259267" y="165776"/>
                </a:lnTo>
                <a:lnTo>
                  <a:pt x="294079" y="138582"/>
                </a:lnTo>
                <a:lnTo>
                  <a:pt x="330558" y="113528"/>
                </a:lnTo>
                <a:lnTo>
                  <a:pt x="368611" y="90711"/>
                </a:lnTo>
                <a:lnTo>
                  <a:pt x="408141" y="70223"/>
                </a:lnTo>
                <a:lnTo>
                  <a:pt x="449056" y="52160"/>
                </a:lnTo>
                <a:lnTo>
                  <a:pt x="491259" y="36616"/>
                </a:lnTo>
                <a:lnTo>
                  <a:pt x="534657" y="23686"/>
                </a:lnTo>
                <a:lnTo>
                  <a:pt x="579154" y="13465"/>
                </a:lnTo>
                <a:lnTo>
                  <a:pt x="624657" y="6047"/>
                </a:lnTo>
                <a:lnTo>
                  <a:pt x="671070" y="1527"/>
                </a:lnTo>
                <a:lnTo>
                  <a:pt x="718299" y="0"/>
                </a:lnTo>
                <a:lnTo>
                  <a:pt x="7639850" y="0"/>
                </a:lnTo>
                <a:lnTo>
                  <a:pt x="7687083" y="1527"/>
                </a:lnTo>
                <a:lnTo>
                  <a:pt x="7733499" y="6047"/>
                </a:lnTo>
                <a:lnTo>
                  <a:pt x="7779005" y="13465"/>
                </a:lnTo>
                <a:lnTo>
                  <a:pt x="7823505" y="23686"/>
                </a:lnTo>
                <a:lnTo>
                  <a:pt x="7866905" y="36616"/>
                </a:lnTo>
                <a:lnTo>
                  <a:pt x="7909110" y="52160"/>
                </a:lnTo>
                <a:lnTo>
                  <a:pt x="7950026" y="70223"/>
                </a:lnTo>
                <a:lnTo>
                  <a:pt x="7989558" y="90711"/>
                </a:lnTo>
                <a:lnTo>
                  <a:pt x="8027611" y="113528"/>
                </a:lnTo>
                <a:lnTo>
                  <a:pt x="8064091" y="138582"/>
                </a:lnTo>
                <a:lnTo>
                  <a:pt x="8098902" y="165776"/>
                </a:lnTo>
                <a:lnTo>
                  <a:pt x="8131952" y="195017"/>
                </a:lnTo>
                <a:lnTo>
                  <a:pt x="8163144" y="226209"/>
                </a:lnTo>
                <a:lnTo>
                  <a:pt x="8192385" y="259259"/>
                </a:lnTo>
                <a:lnTo>
                  <a:pt x="8219579" y="294071"/>
                </a:lnTo>
                <a:lnTo>
                  <a:pt x="8244633" y="330550"/>
                </a:lnTo>
                <a:lnTo>
                  <a:pt x="8267451" y="368603"/>
                </a:lnTo>
                <a:lnTo>
                  <a:pt x="8287938" y="408135"/>
                </a:lnTo>
                <a:lnTo>
                  <a:pt x="8306001" y="449051"/>
                </a:lnTo>
                <a:lnTo>
                  <a:pt x="8321545" y="491256"/>
                </a:lnTo>
                <a:lnTo>
                  <a:pt x="8334475" y="534656"/>
                </a:lnTo>
                <a:lnTo>
                  <a:pt x="8344696" y="579156"/>
                </a:lnTo>
                <a:lnTo>
                  <a:pt x="8352114" y="624662"/>
                </a:lnTo>
                <a:lnTo>
                  <a:pt x="8356634" y="671078"/>
                </a:lnTo>
                <a:lnTo>
                  <a:pt x="8358162" y="718312"/>
                </a:lnTo>
                <a:lnTo>
                  <a:pt x="8358162" y="3591356"/>
                </a:lnTo>
                <a:lnTo>
                  <a:pt x="8356634" y="3638584"/>
                </a:lnTo>
                <a:lnTo>
                  <a:pt x="8352114" y="3684995"/>
                </a:lnTo>
                <a:lnTo>
                  <a:pt x="8344696" y="3730497"/>
                </a:lnTo>
                <a:lnTo>
                  <a:pt x="8334475" y="3774993"/>
                </a:lnTo>
                <a:lnTo>
                  <a:pt x="8321545" y="3818390"/>
                </a:lnTo>
                <a:lnTo>
                  <a:pt x="8306001" y="3860592"/>
                </a:lnTo>
                <a:lnTo>
                  <a:pt x="8287938" y="3901506"/>
                </a:lnTo>
                <a:lnTo>
                  <a:pt x="8267451" y="3941036"/>
                </a:lnTo>
                <a:lnTo>
                  <a:pt x="8244633" y="3979088"/>
                </a:lnTo>
                <a:lnTo>
                  <a:pt x="8219579" y="4015566"/>
                </a:lnTo>
                <a:lnTo>
                  <a:pt x="8192385" y="4050378"/>
                </a:lnTo>
                <a:lnTo>
                  <a:pt x="8163144" y="4083427"/>
                </a:lnTo>
                <a:lnTo>
                  <a:pt x="8131952" y="4114619"/>
                </a:lnTo>
                <a:lnTo>
                  <a:pt x="8098902" y="4143860"/>
                </a:lnTo>
                <a:lnTo>
                  <a:pt x="8064091" y="4171055"/>
                </a:lnTo>
                <a:lnTo>
                  <a:pt x="8027611" y="4196109"/>
                </a:lnTo>
                <a:lnTo>
                  <a:pt x="7989558" y="4218927"/>
                </a:lnTo>
                <a:lnTo>
                  <a:pt x="7950026" y="4239416"/>
                </a:lnTo>
                <a:lnTo>
                  <a:pt x="7909110" y="4257480"/>
                </a:lnTo>
                <a:lnTo>
                  <a:pt x="7866905" y="4273024"/>
                </a:lnTo>
                <a:lnTo>
                  <a:pt x="7823505" y="4285954"/>
                </a:lnTo>
                <a:lnTo>
                  <a:pt x="7779005" y="4296176"/>
                </a:lnTo>
                <a:lnTo>
                  <a:pt x="7733499" y="4303595"/>
                </a:lnTo>
                <a:lnTo>
                  <a:pt x="7687083" y="4308115"/>
                </a:lnTo>
                <a:lnTo>
                  <a:pt x="7639850" y="4309643"/>
                </a:lnTo>
                <a:lnTo>
                  <a:pt x="718299" y="4309643"/>
                </a:lnTo>
                <a:lnTo>
                  <a:pt x="671070" y="4308115"/>
                </a:lnTo>
                <a:lnTo>
                  <a:pt x="624657" y="4303595"/>
                </a:lnTo>
                <a:lnTo>
                  <a:pt x="579154" y="4296176"/>
                </a:lnTo>
                <a:lnTo>
                  <a:pt x="534657" y="4285954"/>
                </a:lnTo>
                <a:lnTo>
                  <a:pt x="491259" y="4273024"/>
                </a:lnTo>
                <a:lnTo>
                  <a:pt x="449056" y="4257480"/>
                </a:lnTo>
                <a:lnTo>
                  <a:pt x="408141" y="4239416"/>
                </a:lnTo>
                <a:lnTo>
                  <a:pt x="368611" y="4218927"/>
                </a:lnTo>
                <a:lnTo>
                  <a:pt x="330558" y="4196109"/>
                </a:lnTo>
                <a:lnTo>
                  <a:pt x="294079" y="4171055"/>
                </a:lnTo>
                <a:lnTo>
                  <a:pt x="259267" y="4143860"/>
                </a:lnTo>
                <a:lnTo>
                  <a:pt x="226217" y="4114619"/>
                </a:lnTo>
                <a:lnTo>
                  <a:pt x="195025" y="4083427"/>
                </a:lnTo>
                <a:lnTo>
                  <a:pt x="165783" y="4050378"/>
                </a:lnTo>
                <a:lnTo>
                  <a:pt x="138588" y="4015566"/>
                </a:lnTo>
                <a:lnTo>
                  <a:pt x="113534" y="3979088"/>
                </a:lnTo>
                <a:lnTo>
                  <a:pt x="90715" y="3941036"/>
                </a:lnTo>
                <a:lnTo>
                  <a:pt x="70227" y="3901506"/>
                </a:lnTo>
                <a:lnTo>
                  <a:pt x="52163" y="3860592"/>
                </a:lnTo>
                <a:lnTo>
                  <a:pt x="36618" y="3818390"/>
                </a:lnTo>
                <a:lnTo>
                  <a:pt x="23688" y="3774993"/>
                </a:lnTo>
                <a:lnTo>
                  <a:pt x="13466" y="3730497"/>
                </a:lnTo>
                <a:lnTo>
                  <a:pt x="6048" y="3684995"/>
                </a:lnTo>
                <a:lnTo>
                  <a:pt x="1527" y="3638584"/>
                </a:lnTo>
                <a:lnTo>
                  <a:pt x="0" y="3591356"/>
                </a:lnTo>
                <a:lnTo>
                  <a:pt x="0" y="718312"/>
                </a:lnTo>
                <a:close/>
              </a:path>
            </a:pathLst>
          </a:custGeom>
          <a:ln w="380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25246" y="2602229"/>
            <a:ext cx="7706359" cy="32435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200" b="1" spc="-50" dirty="0">
                <a:solidFill>
                  <a:srgbClr val="000099"/>
                </a:solidFill>
                <a:latin typeface="Courier New"/>
                <a:cs typeface="Courier New"/>
              </a:rPr>
              <a:t>(</a:t>
            </a:r>
            <a:r>
              <a:rPr sz="2200" b="1" spc="-50" dirty="0">
                <a:solidFill>
                  <a:srgbClr val="000099"/>
                </a:solidFill>
                <a:latin typeface="Microsoft YaHei"/>
                <a:cs typeface="Microsoft YaHei"/>
              </a:rPr>
              <a:t>二</a:t>
            </a:r>
            <a:r>
              <a:rPr sz="2200" b="1" spc="-50" dirty="0">
                <a:solidFill>
                  <a:srgbClr val="000099"/>
                </a:solidFill>
                <a:latin typeface="Courier New"/>
                <a:cs typeface="Courier New"/>
              </a:rPr>
              <a:t>)</a:t>
            </a:r>
            <a:r>
              <a:rPr sz="2200" b="1" spc="-50" dirty="0">
                <a:solidFill>
                  <a:srgbClr val="000099"/>
                </a:solidFill>
                <a:latin typeface="Microsoft YaHei"/>
                <a:cs typeface="Microsoft YaHei"/>
              </a:rPr>
              <a:t>經費編列基準</a:t>
            </a:r>
            <a:endParaRPr sz="2200">
              <a:latin typeface="Microsoft YaHei"/>
              <a:cs typeface="Microsoft YaHei"/>
            </a:endParaRPr>
          </a:p>
          <a:p>
            <a:pPr marL="12700">
              <a:lnSpc>
                <a:spcPts val="2635"/>
              </a:lnSpc>
            </a:pPr>
            <a:r>
              <a:rPr sz="2200" b="1" spc="10" dirty="0">
                <a:solidFill>
                  <a:srgbClr val="000099"/>
                </a:solidFill>
                <a:latin typeface="Times New Roman"/>
                <a:cs typeface="Times New Roman"/>
              </a:rPr>
              <a:t>3.</a:t>
            </a:r>
            <a:r>
              <a:rPr sz="2200" b="1" spc="10" dirty="0">
                <a:solidFill>
                  <a:srgbClr val="000099"/>
                </a:solidFill>
                <a:latin typeface="Microsoft YaHei"/>
                <a:cs typeface="Microsoft YaHei"/>
              </a:rPr>
              <a:t>注意事項</a:t>
            </a:r>
            <a:endParaRPr sz="2200">
              <a:latin typeface="Microsoft YaHei"/>
              <a:cs typeface="Microsoft YaHei"/>
            </a:endParaRPr>
          </a:p>
          <a:p>
            <a:pPr marL="12700">
              <a:lnSpc>
                <a:spcPts val="2875"/>
              </a:lnSpc>
            </a:pPr>
            <a:r>
              <a:rPr sz="2400" b="1" dirty="0">
                <a:solidFill>
                  <a:srgbClr val="333399"/>
                </a:solidFill>
                <a:latin typeface="Times New Roman"/>
                <a:cs typeface="Times New Roman"/>
              </a:rPr>
              <a:t>(9)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本項經費購置之設備，應加貼學校財產標籤並註明「教</a:t>
            </a:r>
            <a:endParaRPr sz="2400">
              <a:latin typeface="Microsoft YaHei"/>
              <a:cs typeface="Microsoft YaHei"/>
            </a:endParaRPr>
          </a:p>
          <a:p>
            <a:pPr marL="372110">
              <a:lnSpc>
                <a:spcPct val="100000"/>
              </a:lnSpc>
            </a:pPr>
            <a:r>
              <a:rPr sz="2400" b="1" spc="75" dirty="0">
                <a:solidFill>
                  <a:srgbClr val="333399"/>
                </a:solidFill>
                <a:latin typeface="Microsoft YaHei"/>
                <a:cs typeface="Microsoft YaHei"/>
              </a:rPr>
              <a:t>育部國民及學前教育署○○年度高職優質化輔助方案購</a:t>
            </a:r>
            <a:endParaRPr sz="2400">
              <a:latin typeface="Microsoft YaHei"/>
              <a:cs typeface="Microsoft YaHei"/>
            </a:endParaRPr>
          </a:p>
          <a:p>
            <a:pPr marL="372110">
              <a:lnSpc>
                <a:spcPct val="100000"/>
              </a:lnSpc>
            </a:pPr>
            <a:r>
              <a:rPr sz="24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置」字樣，並納入學校財產管理。</a:t>
            </a:r>
            <a:endParaRPr sz="2400">
              <a:latin typeface="Microsoft YaHei"/>
              <a:cs typeface="Microsoft YaHei"/>
            </a:endParaRPr>
          </a:p>
          <a:p>
            <a:pPr marL="514984" marR="81915" indent="-502920" algn="just">
              <a:lnSpc>
                <a:spcPct val="100000"/>
              </a:lnSpc>
            </a:pPr>
            <a:r>
              <a:rPr sz="2400" b="1" dirty="0">
                <a:solidFill>
                  <a:srgbClr val="333399"/>
                </a:solidFill>
                <a:latin typeface="Times New Roman"/>
                <a:cs typeface="Times New Roman"/>
              </a:rPr>
              <a:t>(10)</a:t>
            </a:r>
            <a:r>
              <a:rPr sz="2400" b="1" spc="-35" dirty="0">
                <a:solidFill>
                  <a:srgbClr val="333399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學校辦理計畫書之經費執行率，未能達成主管機關所  </a:t>
            </a:r>
            <a:r>
              <a:rPr sz="24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定目標比率者，其下學年度之本要點補助申請案，應  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予以專案審查及輔導，本署並得指定學校，稽查經費  </a:t>
            </a:r>
            <a:r>
              <a:rPr sz="24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執行情形。</a:t>
            </a:r>
            <a:endParaRPr sz="2400">
              <a:latin typeface="Microsoft YaHei"/>
              <a:cs typeface="Microsoft YaHe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428750" y="1714500"/>
            <a:ext cx="6172200" cy="685800"/>
          </a:xfrm>
          <a:custGeom>
            <a:avLst/>
            <a:gdLst/>
            <a:ahLst/>
            <a:cxnLst/>
            <a:rect l="l" t="t" r="r" b="b"/>
            <a:pathLst>
              <a:path w="6172200" h="685800">
                <a:moveTo>
                  <a:pt x="6057900" y="0"/>
                </a:moveTo>
                <a:lnTo>
                  <a:pt x="114300" y="0"/>
                </a:lnTo>
                <a:lnTo>
                  <a:pt x="69812" y="8983"/>
                </a:lnTo>
                <a:lnTo>
                  <a:pt x="33480" y="33480"/>
                </a:lnTo>
                <a:lnTo>
                  <a:pt x="8983" y="69812"/>
                </a:lnTo>
                <a:lnTo>
                  <a:pt x="0" y="114300"/>
                </a:lnTo>
                <a:lnTo>
                  <a:pt x="0" y="571500"/>
                </a:lnTo>
                <a:lnTo>
                  <a:pt x="8983" y="615987"/>
                </a:lnTo>
                <a:lnTo>
                  <a:pt x="33480" y="652319"/>
                </a:lnTo>
                <a:lnTo>
                  <a:pt x="69812" y="676816"/>
                </a:lnTo>
                <a:lnTo>
                  <a:pt x="114300" y="685800"/>
                </a:lnTo>
                <a:lnTo>
                  <a:pt x="6057900" y="685800"/>
                </a:lnTo>
                <a:lnTo>
                  <a:pt x="6102387" y="676816"/>
                </a:lnTo>
                <a:lnTo>
                  <a:pt x="6138719" y="652319"/>
                </a:lnTo>
                <a:lnTo>
                  <a:pt x="6163216" y="615987"/>
                </a:lnTo>
                <a:lnTo>
                  <a:pt x="6172200" y="571500"/>
                </a:lnTo>
                <a:lnTo>
                  <a:pt x="6172200" y="114300"/>
                </a:lnTo>
                <a:lnTo>
                  <a:pt x="6163216" y="69812"/>
                </a:lnTo>
                <a:lnTo>
                  <a:pt x="6138719" y="33480"/>
                </a:lnTo>
                <a:lnTo>
                  <a:pt x="6102387" y="8983"/>
                </a:lnTo>
                <a:lnTo>
                  <a:pt x="6057900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428750" y="1714500"/>
            <a:ext cx="6172200" cy="685800"/>
          </a:xfrm>
          <a:custGeom>
            <a:avLst/>
            <a:gdLst/>
            <a:ahLst/>
            <a:cxnLst/>
            <a:rect l="l" t="t" r="r" b="b"/>
            <a:pathLst>
              <a:path w="6172200" h="685800">
                <a:moveTo>
                  <a:pt x="0" y="114300"/>
                </a:moveTo>
                <a:lnTo>
                  <a:pt x="8983" y="69812"/>
                </a:lnTo>
                <a:lnTo>
                  <a:pt x="33480" y="33480"/>
                </a:lnTo>
                <a:lnTo>
                  <a:pt x="69812" y="8983"/>
                </a:lnTo>
                <a:lnTo>
                  <a:pt x="114300" y="0"/>
                </a:lnTo>
                <a:lnTo>
                  <a:pt x="6057900" y="0"/>
                </a:lnTo>
                <a:lnTo>
                  <a:pt x="6102387" y="8983"/>
                </a:lnTo>
                <a:lnTo>
                  <a:pt x="6138719" y="33480"/>
                </a:lnTo>
                <a:lnTo>
                  <a:pt x="6163216" y="69812"/>
                </a:lnTo>
                <a:lnTo>
                  <a:pt x="6172200" y="114300"/>
                </a:lnTo>
                <a:lnTo>
                  <a:pt x="6172200" y="571500"/>
                </a:lnTo>
                <a:lnTo>
                  <a:pt x="6163216" y="615987"/>
                </a:lnTo>
                <a:lnTo>
                  <a:pt x="6138719" y="652319"/>
                </a:lnTo>
                <a:lnTo>
                  <a:pt x="6102387" y="676816"/>
                </a:lnTo>
                <a:lnTo>
                  <a:pt x="6057900" y="685800"/>
                </a:lnTo>
                <a:lnTo>
                  <a:pt x="114300" y="685800"/>
                </a:lnTo>
                <a:lnTo>
                  <a:pt x="69812" y="676816"/>
                </a:lnTo>
                <a:lnTo>
                  <a:pt x="33480" y="652319"/>
                </a:lnTo>
                <a:lnTo>
                  <a:pt x="8983" y="615987"/>
                </a:lnTo>
                <a:lnTo>
                  <a:pt x="0" y="571500"/>
                </a:lnTo>
                <a:lnTo>
                  <a:pt x="0" y="114300"/>
                </a:lnTo>
                <a:close/>
              </a:path>
            </a:pathLst>
          </a:custGeom>
          <a:ln w="38100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709673" y="1736216"/>
            <a:ext cx="5615940" cy="622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四、經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費</a:t>
            </a: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編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列</a:t>
            </a: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原則及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基</a:t>
            </a: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準</a:t>
            </a:r>
            <a:endParaRPr sz="4000">
              <a:latin typeface="Microsoft YaHei"/>
              <a:cs typeface="Microsoft YaHei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95"/>
              </a:lnSpc>
            </a:pPr>
            <a:r>
              <a:rPr spc="-5" dirty="0"/>
              <a:t>教育部國民及學前教育署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4568" y="582168"/>
            <a:ext cx="725424" cy="725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5800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53896" y="582168"/>
            <a:ext cx="6342887" cy="7254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09088" y="435863"/>
            <a:ext cx="4184904" cy="11826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06525" y="533400"/>
            <a:ext cx="6294755" cy="720725"/>
          </a:xfrm>
          <a:prstGeom prst="rect">
            <a:avLst/>
          </a:prstGeom>
          <a:solidFill>
            <a:srgbClr val="66FF33"/>
          </a:solidFill>
        </p:spPr>
        <p:txBody>
          <a:bodyPr vert="horz" wrap="square" lIns="0" tIns="6350" rIns="0" bIns="0" rtlCol="0">
            <a:spAutoFit/>
          </a:bodyPr>
          <a:lstStyle/>
          <a:p>
            <a:pPr marL="1491615">
              <a:lnSpc>
                <a:spcPct val="100000"/>
              </a:lnSpc>
              <a:spcBef>
                <a:spcPts val="50"/>
              </a:spcBef>
            </a:pPr>
            <a:r>
              <a:rPr sz="4400" spc="-5" dirty="0">
                <a:solidFill>
                  <a:srgbClr val="333399"/>
                </a:solidFill>
              </a:rPr>
              <a:t>經費補助要點</a:t>
            </a:r>
            <a:endParaRPr sz="4400"/>
          </a:p>
        </p:txBody>
      </p:sp>
      <p:sp>
        <p:nvSpPr>
          <p:cNvPr id="7" name="object 7"/>
          <p:cNvSpPr/>
          <p:nvPr/>
        </p:nvSpPr>
        <p:spPr>
          <a:xfrm>
            <a:off x="7748016" y="582168"/>
            <a:ext cx="728472" cy="7254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01026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71500" y="2071751"/>
            <a:ext cx="7924800" cy="430589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71500" y="2071751"/>
            <a:ext cx="7924800" cy="4305935"/>
          </a:xfrm>
          <a:custGeom>
            <a:avLst/>
            <a:gdLst/>
            <a:ahLst/>
            <a:cxnLst/>
            <a:rect l="l" t="t" r="r" b="b"/>
            <a:pathLst>
              <a:path w="7924800" h="4305935">
                <a:moveTo>
                  <a:pt x="0" y="717550"/>
                </a:moveTo>
                <a:lnTo>
                  <a:pt x="1526" y="670376"/>
                </a:lnTo>
                <a:lnTo>
                  <a:pt x="6043" y="624017"/>
                </a:lnTo>
                <a:lnTo>
                  <a:pt x="13455" y="578566"/>
                </a:lnTo>
                <a:lnTo>
                  <a:pt x="23667" y="534118"/>
                </a:lnTo>
                <a:lnTo>
                  <a:pt x="36587" y="490768"/>
                </a:lnTo>
                <a:lnTo>
                  <a:pt x="52118" y="448611"/>
                </a:lnTo>
                <a:lnTo>
                  <a:pt x="70166" y="407740"/>
                </a:lnTo>
                <a:lnTo>
                  <a:pt x="90637" y="368251"/>
                </a:lnTo>
                <a:lnTo>
                  <a:pt x="113436" y="330238"/>
                </a:lnTo>
                <a:lnTo>
                  <a:pt x="138468" y="293796"/>
                </a:lnTo>
                <a:lnTo>
                  <a:pt x="165640" y="259020"/>
                </a:lnTo>
                <a:lnTo>
                  <a:pt x="194855" y="226003"/>
                </a:lnTo>
                <a:lnTo>
                  <a:pt x="226021" y="194841"/>
                </a:lnTo>
                <a:lnTo>
                  <a:pt x="259042" y="165629"/>
                </a:lnTo>
                <a:lnTo>
                  <a:pt x="293824" y="138460"/>
                </a:lnTo>
                <a:lnTo>
                  <a:pt x="330271" y="113430"/>
                </a:lnTo>
                <a:lnTo>
                  <a:pt x="368291" y="90633"/>
                </a:lnTo>
                <a:lnTo>
                  <a:pt x="407787" y="70163"/>
                </a:lnTo>
                <a:lnTo>
                  <a:pt x="448666" y="52116"/>
                </a:lnTo>
                <a:lnTo>
                  <a:pt x="490833" y="36586"/>
                </a:lnTo>
                <a:lnTo>
                  <a:pt x="534193" y="23667"/>
                </a:lnTo>
                <a:lnTo>
                  <a:pt x="578652" y="13454"/>
                </a:lnTo>
                <a:lnTo>
                  <a:pt x="624116" y="6043"/>
                </a:lnTo>
                <a:lnTo>
                  <a:pt x="670488" y="1526"/>
                </a:lnTo>
                <a:lnTo>
                  <a:pt x="717677" y="0"/>
                </a:lnTo>
                <a:lnTo>
                  <a:pt x="7207123" y="0"/>
                </a:lnTo>
                <a:lnTo>
                  <a:pt x="7254311" y="1526"/>
                </a:lnTo>
                <a:lnTo>
                  <a:pt x="7300683" y="6043"/>
                </a:lnTo>
                <a:lnTo>
                  <a:pt x="7346147" y="13454"/>
                </a:lnTo>
                <a:lnTo>
                  <a:pt x="7390606" y="23667"/>
                </a:lnTo>
                <a:lnTo>
                  <a:pt x="7433966" y="36586"/>
                </a:lnTo>
                <a:lnTo>
                  <a:pt x="7476133" y="52116"/>
                </a:lnTo>
                <a:lnTo>
                  <a:pt x="7517012" y="70163"/>
                </a:lnTo>
                <a:lnTo>
                  <a:pt x="7556508" y="90633"/>
                </a:lnTo>
                <a:lnTo>
                  <a:pt x="7594528" y="113430"/>
                </a:lnTo>
                <a:lnTo>
                  <a:pt x="7630975" y="138460"/>
                </a:lnTo>
                <a:lnTo>
                  <a:pt x="7665757" y="165629"/>
                </a:lnTo>
                <a:lnTo>
                  <a:pt x="7698778" y="194841"/>
                </a:lnTo>
                <a:lnTo>
                  <a:pt x="7729944" y="226003"/>
                </a:lnTo>
                <a:lnTo>
                  <a:pt x="7759159" y="259020"/>
                </a:lnTo>
                <a:lnTo>
                  <a:pt x="7786331" y="293796"/>
                </a:lnTo>
                <a:lnTo>
                  <a:pt x="7811363" y="330238"/>
                </a:lnTo>
                <a:lnTo>
                  <a:pt x="7834162" y="368251"/>
                </a:lnTo>
                <a:lnTo>
                  <a:pt x="7854633" y="407740"/>
                </a:lnTo>
                <a:lnTo>
                  <a:pt x="7872681" y="448611"/>
                </a:lnTo>
                <a:lnTo>
                  <a:pt x="7888212" y="490768"/>
                </a:lnTo>
                <a:lnTo>
                  <a:pt x="7901132" y="534118"/>
                </a:lnTo>
                <a:lnTo>
                  <a:pt x="7911344" y="578566"/>
                </a:lnTo>
                <a:lnTo>
                  <a:pt x="7918756" y="624017"/>
                </a:lnTo>
                <a:lnTo>
                  <a:pt x="7923273" y="670376"/>
                </a:lnTo>
                <a:lnTo>
                  <a:pt x="7924800" y="717550"/>
                </a:lnTo>
                <a:lnTo>
                  <a:pt x="7924800" y="3588219"/>
                </a:lnTo>
                <a:lnTo>
                  <a:pt x="7923273" y="3635407"/>
                </a:lnTo>
                <a:lnTo>
                  <a:pt x="7918756" y="3681780"/>
                </a:lnTo>
                <a:lnTo>
                  <a:pt x="7911344" y="3727244"/>
                </a:lnTo>
                <a:lnTo>
                  <a:pt x="7901132" y="3771703"/>
                </a:lnTo>
                <a:lnTo>
                  <a:pt x="7888212" y="3815063"/>
                </a:lnTo>
                <a:lnTo>
                  <a:pt x="7872681" y="3857230"/>
                </a:lnTo>
                <a:lnTo>
                  <a:pt x="7854633" y="3898109"/>
                </a:lnTo>
                <a:lnTo>
                  <a:pt x="7834162" y="3937605"/>
                </a:lnTo>
                <a:lnTo>
                  <a:pt x="7811363" y="3975624"/>
                </a:lnTo>
                <a:lnTo>
                  <a:pt x="7786331" y="4012072"/>
                </a:lnTo>
                <a:lnTo>
                  <a:pt x="7759159" y="4046854"/>
                </a:lnTo>
                <a:lnTo>
                  <a:pt x="7729944" y="4079875"/>
                </a:lnTo>
                <a:lnTo>
                  <a:pt x="7698778" y="4111041"/>
                </a:lnTo>
                <a:lnTo>
                  <a:pt x="7665757" y="4140256"/>
                </a:lnTo>
                <a:lnTo>
                  <a:pt x="7630975" y="4167428"/>
                </a:lnTo>
                <a:lnTo>
                  <a:pt x="7594528" y="4192460"/>
                </a:lnTo>
                <a:lnTo>
                  <a:pt x="7556508" y="4215259"/>
                </a:lnTo>
                <a:lnTo>
                  <a:pt x="7517012" y="4235730"/>
                </a:lnTo>
                <a:lnTo>
                  <a:pt x="7476133" y="4253778"/>
                </a:lnTo>
                <a:lnTo>
                  <a:pt x="7433966" y="4269309"/>
                </a:lnTo>
                <a:lnTo>
                  <a:pt x="7390606" y="4282228"/>
                </a:lnTo>
                <a:lnTo>
                  <a:pt x="7346147" y="4292441"/>
                </a:lnTo>
                <a:lnTo>
                  <a:pt x="7300683" y="4299853"/>
                </a:lnTo>
                <a:lnTo>
                  <a:pt x="7254311" y="4304370"/>
                </a:lnTo>
                <a:lnTo>
                  <a:pt x="7207123" y="4305896"/>
                </a:lnTo>
                <a:lnTo>
                  <a:pt x="717677" y="4305896"/>
                </a:lnTo>
                <a:lnTo>
                  <a:pt x="670488" y="4304370"/>
                </a:lnTo>
                <a:lnTo>
                  <a:pt x="624116" y="4299853"/>
                </a:lnTo>
                <a:lnTo>
                  <a:pt x="578652" y="4292441"/>
                </a:lnTo>
                <a:lnTo>
                  <a:pt x="534193" y="4282228"/>
                </a:lnTo>
                <a:lnTo>
                  <a:pt x="490833" y="4269309"/>
                </a:lnTo>
                <a:lnTo>
                  <a:pt x="448666" y="4253778"/>
                </a:lnTo>
                <a:lnTo>
                  <a:pt x="407787" y="4235730"/>
                </a:lnTo>
                <a:lnTo>
                  <a:pt x="368291" y="4215259"/>
                </a:lnTo>
                <a:lnTo>
                  <a:pt x="330271" y="4192460"/>
                </a:lnTo>
                <a:lnTo>
                  <a:pt x="293824" y="4167428"/>
                </a:lnTo>
                <a:lnTo>
                  <a:pt x="259042" y="4140256"/>
                </a:lnTo>
                <a:lnTo>
                  <a:pt x="226021" y="4111041"/>
                </a:lnTo>
                <a:lnTo>
                  <a:pt x="194855" y="4079875"/>
                </a:lnTo>
                <a:lnTo>
                  <a:pt x="165640" y="4046854"/>
                </a:lnTo>
                <a:lnTo>
                  <a:pt x="138468" y="4012072"/>
                </a:lnTo>
                <a:lnTo>
                  <a:pt x="113436" y="3975624"/>
                </a:lnTo>
                <a:lnTo>
                  <a:pt x="90637" y="3937605"/>
                </a:lnTo>
                <a:lnTo>
                  <a:pt x="70166" y="3898109"/>
                </a:lnTo>
                <a:lnTo>
                  <a:pt x="52118" y="3857230"/>
                </a:lnTo>
                <a:lnTo>
                  <a:pt x="36587" y="3815063"/>
                </a:lnTo>
                <a:lnTo>
                  <a:pt x="23667" y="3771703"/>
                </a:lnTo>
                <a:lnTo>
                  <a:pt x="13455" y="3727244"/>
                </a:lnTo>
                <a:lnTo>
                  <a:pt x="6043" y="3681780"/>
                </a:lnTo>
                <a:lnTo>
                  <a:pt x="1526" y="3635407"/>
                </a:lnTo>
                <a:lnTo>
                  <a:pt x="0" y="3588219"/>
                </a:lnTo>
                <a:lnTo>
                  <a:pt x="0" y="717550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860856" y="2607055"/>
            <a:ext cx="7651115" cy="36398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490"/>
              </a:lnSpc>
            </a:pPr>
            <a:r>
              <a:rPr sz="2200" b="1" dirty="0">
                <a:solidFill>
                  <a:srgbClr val="333399"/>
                </a:solidFill>
                <a:latin typeface="Microsoft YaHei"/>
                <a:cs typeface="Microsoft YaHei"/>
              </a:rPr>
              <a:t>五、經費請領及結報</a:t>
            </a:r>
            <a:endParaRPr sz="2200">
              <a:latin typeface="Microsoft YaHei"/>
              <a:cs typeface="Microsoft YaHei"/>
            </a:endParaRPr>
          </a:p>
          <a:p>
            <a:pPr marL="12700">
              <a:lnSpc>
                <a:spcPts val="2590"/>
              </a:lnSpc>
            </a:pP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（一）學校應依本署核定經費額度及期限辦理請領事宜。</a:t>
            </a:r>
            <a:endParaRPr sz="2400">
              <a:latin typeface="Microsoft YaHei"/>
              <a:cs typeface="Microsoft YaHei"/>
            </a:endParaRPr>
          </a:p>
          <a:p>
            <a:pPr marL="930275" marR="5080" indent="-918210">
              <a:lnSpc>
                <a:spcPct val="90000"/>
              </a:lnSpc>
              <a:spcBef>
                <a:spcPts val="145"/>
              </a:spcBef>
            </a:pPr>
            <a:r>
              <a:rPr sz="24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（二）補助經費應</a:t>
            </a:r>
            <a:r>
              <a:rPr sz="2400" b="1" spc="-5" dirty="0">
                <a:solidFill>
                  <a:srgbClr val="FF0000"/>
                </a:solidFill>
                <a:latin typeface="Microsoft YaHei"/>
                <a:cs typeface="Microsoft YaHei"/>
              </a:rPr>
              <a:t>專款專用</a:t>
            </a:r>
            <a:r>
              <a:rPr sz="24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，並依「教育部補助及委辦  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經費核撥結報作業要點」辦理。經費應於學年度  </a:t>
            </a:r>
            <a:r>
              <a:rPr sz="24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內，依計畫書執行，上學期應於當年</a:t>
            </a:r>
            <a:r>
              <a:rPr sz="2400" b="1" spc="-5" dirty="0">
                <a:solidFill>
                  <a:srgbClr val="FF0000"/>
                </a:solidFill>
                <a:latin typeface="Microsoft YaHei"/>
                <a:cs typeface="Microsoft YaHei"/>
              </a:rPr>
              <a:t>十二月三十  </a:t>
            </a:r>
            <a:r>
              <a:rPr sz="2400" b="1" dirty="0">
                <a:solidFill>
                  <a:srgbClr val="FF0000"/>
                </a:solidFill>
                <a:latin typeface="Microsoft YaHei"/>
                <a:cs typeface="Microsoft YaHei"/>
              </a:rPr>
              <a:t>一日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，下學期應</a:t>
            </a:r>
            <a:r>
              <a:rPr sz="24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於</a:t>
            </a:r>
            <a:r>
              <a:rPr sz="2400" b="1" dirty="0">
                <a:solidFill>
                  <a:srgbClr val="FF0000"/>
                </a:solidFill>
                <a:latin typeface="Microsoft YaHei"/>
                <a:cs typeface="Microsoft YaHei"/>
              </a:rPr>
              <a:t>次年七月三十一日前執行完</a:t>
            </a:r>
            <a:r>
              <a:rPr sz="2400" b="1" spc="10" dirty="0">
                <a:solidFill>
                  <a:srgbClr val="FF0000"/>
                </a:solidFill>
                <a:latin typeface="Microsoft YaHei"/>
                <a:cs typeface="Microsoft YaHei"/>
              </a:rPr>
              <a:t>畢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。</a:t>
            </a:r>
            <a:endParaRPr sz="2400">
              <a:latin typeface="Microsoft YaHei"/>
              <a:cs typeface="Microsoft YaHei"/>
            </a:endParaRPr>
          </a:p>
          <a:p>
            <a:pPr marL="930275" marR="313055" indent="-918210">
              <a:lnSpc>
                <a:spcPts val="2590"/>
              </a:lnSpc>
              <a:spcBef>
                <a:spcPts val="40"/>
              </a:spcBef>
            </a:pP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（</a:t>
            </a:r>
            <a:r>
              <a:rPr sz="24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三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）計畫書之</a:t>
            </a:r>
            <a:r>
              <a:rPr sz="2400" b="1" dirty="0">
                <a:solidFill>
                  <a:srgbClr val="FF0000"/>
                </a:solidFill>
                <a:latin typeface="Microsoft YaHei"/>
                <a:cs typeface="Microsoft YaHei"/>
              </a:rPr>
              <a:t>內容有變更必要</a:t>
            </a:r>
            <a:r>
              <a:rPr sz="2400" b="1" spc="5" dirty="0">
                <a:solidFill>
                  <a:srgbClr val="FF0000"/>
                </a:solidFill>
                <a:latin typeface="Microsoft YaHei"/>
                <a:cs typeface="Microsoft YaHei"/>
              </a:rPr>
              <a:t>者</a:t>
            </a:r>
            <a:r>
              <a:rPr sz="2400" b="1" dirty="0">
                <a:latin typeface="Microsoft YaHei"/>
                <a:cs typeface="Microsoft YaHei"/>
              </a:rPr>
              <a:t>，</a:t>
            </a:r>
            <a:r>
              <a:rPr sz="2400" b="1" dirty="0">
                <a:solidFill>
                  <a:srgbClr val="FF0000"/>
                </a:solidFill>
                <a:latin typeface="Microsoft YaHei"/>
                <a:cs typeface="Microsoft YaHei"/>
              </a:rPr>
              <a:t>應報本署核</a:t>
            </a:r>
            <a:r>
              <a:rPr sz="2400" b="1" spc="5" dirty="0">
                <a:solidFill>
                  <a:srgbClr val="FF0000"/>
                </a:solidFill>
                <a:latin typeface="Microsoft YaHei"/>
                <a:cs typeface="Microsoft YaHei"/>
              </a:rPr>
              <a:t>定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後，  始得依變更後之計畫書辦理。</a:t>
            </a:r>
            <a:endParaRPr sz="2400">
              <a:latin typeface="Microsoft YaHei"/>
              <a:cs typeface="Microsoft YaHei"/>
            </a:endParaRPr>
          </a:p>
          <a:p>
            <a:pPr marL="12700">
              <a:lnSpc>
                <a:spcPts val="2410"/>
              </a:lnSpc>
            </a:pPr>
            <a:r>
              <a:rPr sz="24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（四）採購招標後如有標餘款項，以支用於與計畫相關</a:t>
            </a:r>
            <a:endParaRPr sz="2400">
              <a:latin typeface="Microsoft YaHei"/>
              <a:cs typeface="Microsoft YaHei"/>
            </a:endParaRPr>
          </a:p>
          <a:p>
            <a:pPr marL="930275">
              <a:lnSpc>
                <a:spcPts val="2595"/>
              </a:lnSpc>
            </a:pPr>
            <a:r>
              <a:rPr sz="24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之項目為限；其支用於計畫書</a:t>
            </a:r>
            <a:r>
              <a:rPr sz="2400" b="1" spc="-5" dirty="0">
                <a:solidFill>
                  <a:srgbClr val="FF0000"/>
                </a:solidFill>
                <a:latin typeface="Microsoft YaHei"/>
                <a:cs typeface="Microsoft YaHei"/>
              </a:rPr>
              <a:t>新增項目</a:t>
            </a:r>
            <a:r>
              <a:rPr sz="24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者，</a:t>
            </a:r>
            <a:r>
              <a:rPr sz="2400" b="1" spc="-5" dirty="0">
                <a:solidFill>
                  <a:srgbClr val="FF0000"/>
                </a:solidFill>
                <a:latin typeface="Microsoft YaHei"/>
                <a:cs typeface="Microsoft YaHei"/>
              </a:rPr>
              <a:t>應依</a:t>
            </a:r>
            <a:endParaRPr sz="2400">
              <a:latin typeface="Microsoft YaHei"/>
              <a:cs typeface="Microsoft YaHei"/>
            </a:endParaRPr>
          </a:p>
          <a:p>
            <a:pPr marL="930275">
              <a:lnSpc>
                <a:spcPts val="2735"/>
              </a:lnSpc>
            </a:pPr>
            <a:r>
              <a:rPr sz="2400" b="1" dirty="0">
                <a:solidFill>
                  <a:srgbClr val="FF0000"/>
                </a:solidFill>
                <a:latin typeface="Microsoft YaHei"/>
                <a:cs typeface="Microsoft YaHei"/>
              </a:rPr>
              <a:t>前款規定辦理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。</a:t>
            </a:r>
            <a:endParaRPr sz="2400">
              <a:latin typeface="Microsoft YaHei"/>
              <a:cs typeface="Microsoft YaHe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071751" y="1714500"/>
            <a:ext cx="4953000" cy="685800"/>
          </a:xfrm>
          <a:custGeom>
            <a:avLst/>
            <a:gdLst/>
            <a:ahLst/>
            <a:cxnLst/>
            <a:rect l="l" t="t" r="r" b="b"/>
            <a:pathLst>
              <a:path w="4953000" h="685800">
                <a:moveTo>
                  <a:pt x="4838573" y="0"/>
                </a:moveTo>
                <a:lnTo>
                  <a:pt x="114300" y="0"/>
                </a:lnTo>
                <a:lnTo>
                  <a:pt x="69758" y="8983"/>
                </a:lnTo>
                <a:lnTo>
                  <a:pt x="33432" y="33480"/>
                </a:lnTo>
                <a:lnTo>
                  <a:pt x="8965" y="69812"/>
                </a:lnTo>
                <a:lnTo>
                  <a:pt x="0" y="114300"/>
                </a:lnTo>
                <a:lnTo>
                  <a:pt x="0" y="571500"/>
                </a:lnTo>
                <a:lnTo>
                  <a:pt x="8965" y="615987"/>
                </a:lnTo>
                <a:lnTo>
                  <a:pt x="33432" y="652319"/>
                </a:lnTo>
                <a:lnTo>
                  <a:pt x="69758" y="676816"/>
                </a:lnTo>
                <a:lnTo>
                  <a:pt x="114300" y="685800"/>
                </a:lnTo>
                <a:lnTo>
                  <a:pt x="4838573" y="685800"/>
                </a:lnTo>
                <a:lnTo>
                  <a:pt x="4883134" y="676816"/>
                </a:lnTo>
                <a:lnTo>
                  <a:pt x="4919503" y="652319"/>
                </a:lnTo>
                <a:lnTo>
                  <a:pt x="4944014" y="615987"/>
                </a:lnTo>
                <a:lnTo>
                  <a:pt x="4953000" y="571500"/>
                </a:lnTo>
                <a:lnTo>
                  <a:pt x="4953000" y="114300"/>
                </a:lnTo>
                <a:lnTo>
                  <a:pt x="4944014" y="69812"/>
                </a:lnTo>
                <a:lnTo>
                  <a:pt x="4919503" y="33480"/>
                </a:lnTo>
                <a:lnTo>
                  <a:pt x="4883134" y="8983"/>
                </a:lnTo>
                <a:lnTo>
                  <a:pt x="4838573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071751" y="1714500"/>
            <a:ext cx="4953000" cy="685800"/>
          </a:xfrm>
          <a:custGeom>
            <a:avLst/>
            <a:gdLst/>
            <a:ahLst/>
            <a:cxnLst/>
            <a:rect l="l" t="t" r="r" b="b"/>
            <a:pathLst>
              <a:path w="4953000" h="685800">
                <a:moveTo>
                  <a:pt x="0" y="114300"/>
                </a:moveTo>
                <a:lnTo>
                  <a:pt x="8965" y="69812"/>
                </a:lnTo>
                <a:lnTo>
                  <a:pt x="33432" y="33480"/>
                </a:lnTo>
                <a:lnTo>
                  <a:pt x="69758" y="8983"/>
                </a:lnTo>
                <a:lnTo>
                  <a:pt x="114300" y="0"/>
                </a:lnTo>
                <a:lnTo>
                  <a:pt x="4838573" y="0"/>
                </a:lnTo>
                <a:lnTo>
                  <a:pt x="4883134" y="8983"/>
                </a:lnTo>
                <a:lnTo>
                  <a:pt x="4919503" y="33480"/>
                </a:lnTo>
                <a:lnTo>
                  <a:pt x="4944014" y="69812"/>
                </a:lnTo>
                <a:lnTo>
                  <a:pt x="4953000" y="114300"/>
                </a:lnTo>
                <a:lnTo>
                  <a:pt x="4953000" y="571500"/>
                </a:lnTo>
                <a:lnTo>
                  <a:pt x="4944014" y="615987"/>
                </a:lnTo>
                <a:lnTo>
                  <a:pt x="4919503" y="652319"/>
                </a:lnTo>
                <a:lnTo>
                  <a:pt x="4883134" y="676816"/>
                </a:lnTo>
                <a:lnTo>
                  <a:pt x="4838573" y="685800"/>
                </a:lnTo>
                <a:lnTo>
                  <a:pt x="114300" y="685800"/>
                </a:lnTo>
                <a:lnTo>
                  <a:pt x="69758" y="676816"/>
                </a:lnTo>
                <a:lnTo>
                  <a:pt x="33432" y="652319"/>
                </a:lnTo>
                <a:lnTo>
                  <a:pt x="8965" y="615987"/>
                </a:lnTo>
                <a:lnTo>
                  <a:pt x="0" y="571500"/>
                </a:lnTo>
                <a:lnTo>
                  <a:pt x="0" y="114300"/>
                </a:lnTo>
                <a:close/>
              </a:path>
            </a:pathLst>
          </a:custGeom>
          <a:ln w="38100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249170" y="1736216"/>
            <a:ext cx="4600575" cy="622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五、經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費</a:t>
            </a: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請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領</a:t>
            </a: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及結報</a:t>
            </a:r>
            <a:endParaRPr sz="4000">
              <a:latin typeface="Microsoft YaHei"/>
              <a:cs typeface="Microsoft YaHei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95"/>
              </a:lnSpc>
            </a:pPr>
            <a:r>
              <a:rPr spc="-5" dirty="0"/>
              <a:t>教育部國民及學前教育署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4568" y="582168"/>
            <a:ext cx="725424" cy="725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5800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53896" y="582168"/>
            <a:ext cx="6342887" cy="7254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09088" y="435863"/>
            <a:ext cx="4184904" cy="11826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06525" y="533400"/>
            <a:ext cx="6294755" cy="720725"/>
          </a:xfrm>
          <a:prstGeom prst="rect">
            <a:avLst/>
          </a:prstGeom>
          <a:solidFill>
            <a:srgbClr val="66FF33"/>
          </a:solidFill>
        </p:spPr>
        <p:txBody>
          <a:bodyPr vert="horz" wrap="square" lIns="0" tIns="6350" rIns="0" bIns="0" rtlCol="0">
            <a:spAutoFit/>
          </a:bodyPr>
          <a:lstStyle/>
          <a:p>
            <a:pPr marL="1491615">
              <a:lnSpc>
                <a:spcPct val="100000"/>
              </a:lnSpc>
              <a:spcBef>
                <a:spcPts val="50"/>
              </a:spcBef>
            </a:pPr>
            <a:r>
              <a:rPr sz="4400" spc="-5" dirty="0">
                <a:solidFill>
                  <a:srgbClr val="333399"/>
                </a:solidFill>
              </a:rPr>
              <a:t>經費補助要點</a:t>
            </a:r>
            <a:endParaRPr sz="4400"/>
          </a:p>
        </p:txBody>
      </p:sp>
      <p:sp>
        <p:nvSpPr>
          <p:cNvPr id="7" name="object 7"/>
          <p:cNvSpPr/>
          <p:nvPr/>
        </p:nvSpPr>
        <p:spPr>
          <a:xfrm>
            <a:off x="7748016" y="582168"/>
            <a:ext cx="728472" cy="7254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01026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67537" y="2071751"/>
            <a:ext cx="8136966" cy="430589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67537" y="2071751"/>
            <a:ext cx="8137525" cy="4305935"/>
          </a:xfrm>
          <a:custGeom>
            <a:avLst/>
            <a:gdLst/>
            <a:ahLst/>
            <a:cxnLst/>
            <a:rect l="l" t="t" r="r" b="b"/>
            <a:pathLst>
              <a:path w="8137525" h="4305935">
                <a:moveTo>
                  <a:pt x="0" y="717550"/>
                </a:moveTo>
                <a:lnTo>
                  <a:pt x="1526" y="670376"/>
                </a:lnTo>
                <a:lnTo>
                  <a:pt x="6043" y="624017"/>
                </a:lnTo>
                <a:lnTo>
                  <a:pt x="13455" y="578566"/>
                </a:lnTo>
                <a:lnTo>
                  <a:pt x="23668" y="534118"/>
                </a:lnTo>
                <a:lnTo>
                  <a:pt x="36588" y="490768"/>
                </a:lnTo>
                <a:lnTo>
                  <a:pt x="52119" y="448611"/>
                </a:lnTo>
                <a:lnTo>
                  <a:pt x="70168" y="407740"/>
                </a:lnTo>
                <a:lnTo>
                  <a:pt x="90639" y="368251"/>
                </a:lnTo>
                <a:lnTo>
                  <a:pt x="113439" y="330238"/>
                </a:lnTo>
                <a:lnTo>
                  <a:pt x="138472" y="293796"/>
                </a:lnTo>
                <a:lnTo>
                  <a:pt x="165644" y="259020"/>
                </a:lnTo>
                <a:lnTo>
                  <a:pt x="194860" y="226003"/>
                </a:lnTo>
                <a:lnTo>
                  <a:pt x="226026" y="194841"/>
                </a:lnTo>
                <a:lnTo>
                  <a:pt x="259047" y="165629"/>
                </a:lnTo>
                <a:lnTo>
                  <a:pt x="293829" y="138460"/>
                </a:lnTo>
                <a:lnTo>
                  <a:pt x="330277" y="113430"/>
                </a:lnTo>
                <a:lnTo>
                  <a:pt x="368297" y="90633"/>
                </a:lnTo>
                <a:lnTo>
                  <a:pt x="407793" y="70163"/>
                </a:lnTo>
                <a:lnTo>
                  <a:pt x="448672" y="52116"/>
                </a:lnTo>
                <a:lnTo>
                  <a:pt x="490838" y="36586"/>
                </a:lnTo>
                <a:lnTo>
                  <a:pt x="534198" y="23667"/>
                </a:lnTo>
                <a:lnTo>
                  <a:pt x="578656" y="13454"/>
                </a:lnTo>
                <a:lnTo>
                  <a:pt x="624118" y="6043"/>
                </a:lnTo>
                <a:lnTo>
                  <a:pt x="670490" y="1526"/>
                </a:lnTo>
                <a:lnTo>
                  <a:pt x="717677" y="0"/>
                </a:lnTo>
                <a:lnTo>
                  <a:pt x="7419289" y="0"/>
                </a:lnTo>
                <a:lnTo>
                  <a:pt x="7466477" y="1526"/>
                </a:lnTo>
                <a:lnTo>
                  <a:pt x="7512850" y="6043"/>
                </a:lnTo>
                <a:lnTo>
                  <a:pt x="7558313" y="13454"/>
                </a:lnTo>
                <a:lnTo>
                  <a:pt x="7602772" y="23667"/>
                </a:lnTo>
                <a:lnTo>
                  <a:pt x="7646132" y="36586"/>
                </a:lnTo>
                <a:lnTo>
                  <a:pt x="7688299" y="52116"/>
                </a:lnTo>
                <a:lnTo>
                  <a:pt x="7729178" y="70163"/>
                </a:lnTo>
                <a:lnTo>
                  <a:pt x="7768674" y="90633"/>
                </a:lnTo>
                <a:lnTo>
                  <a:pt x="7806694" y="113430"/>
                </a:lnTo>
                <a:lnTo>
                  <a:pt x="7843142" y="138460"/>
                </a:lnTo>
                <a:lnTo>
                  <a:pt x="7877923" y="165629"/>
                </a:lnTo>
                <a:lnTo>
                  <a:pt x="7910944" y="194841"/>
                </a:lnTo>
                <a:lnTo>
                  <a:pt x="7942110" y="226003"/>
                </a:lnTo>
                <a:lnTo>
                  <a:pt x="7971326" y="259020"/>
                </a:lnTo>
                <a:lnTo>
                  <a:pt x="7998497" y="293796"/>
                </a:lnTo>
                <a:lnTo>
                  <a:pt x="8023530" y="330238"/>
                </a:lnTo>
                <a:lnTo>
                  <a:pt x="8046328" y="368251"/>
                </a:lnTo>
                <a:lnTo>
                  <a:pt x="8066799" y="407740"/>
                </a:lnTo>
                <a:lnTo>
                  <a:pt x="8084848" y="448611"/>
                </a:lnTo>
                <a:lnTo>
                  <a:pt x="8100379" y="490768"/>
                </a:lnTo>
                <a:lnTo>
                  <a:pt x="8113298" y="534118"/>
                </a:lnTo>
                <a:lnTo>
                  <a:pt x="8123511" y="578566"/>
                </a:lnTo>
                <a:lnTo>
                  <a:pt x="8130923" y="624017"/>
                </a:lnTo>
                <a:lnTo>
                  <a:pt x="8135439" y="670376"/>
                </a:lnTo>
                <a:lnTo>
                  <a:pt x="8136966" y="717550"/>
                </a:lnTo>
                <a:lnTo>
                  <a:pt x="8136966" y="3588219"/>
                </a:lnTo>
                <a:lnTo>
                  <a:pt x="8135439" y="3635407"/>
                </a:lnTo>
                <a:lnTo>
                  <a:pt x="8130923" y="3681780"/>
                </a:lnTo>
                <a:lnTo>
                  <a:pt x="8123511" y="3727244"/>
                </a:lnTo>
                <a:lnTo>
                  <a:pt x="8113298" y="3771703"/>
                </a:lnTo>
                <a:lnTo>
                  <a:pt x="8100379" y="3815063"/>
                </a:lnTo>
                <a:lnTo>
                  <a:pt x="8084848" y="3857230"/>
                </a:lnTo>
                <a:lnTo>
                  <a:pt x="8066799" y="3898109"/>
                </a:lnTo>
                <a:lnTo>
                  <a:pt x="8046328" y="3937605"/>
                </a:lnTo>
                <a:lnTo>
                  <a:pt x="8023530" y="3975624"/>
                </a:lnTo>
                <a:lnTo>
                  <a:pt x="7998497" y="4012072"/>
                </a:lnTo>
                <a:lnTo>
                  <a:pt x="7971326" y="4046854"/>
                </a:lnTo>
                <a:lnTo>
                  <a:pt x="7942110" y="4079875"/>
                </a:lnTo>
                <a:lnTo>
                  <a:pt x="7910944" y="4111041"/>
                </a:lnTo>
                <a:lnTo>
                  <a:pt x="7877923" y="4140256"/>
                </a:lnTo>
                <a:lnTo>
                  <a:pt x="7843142" y="4167428"/>
                </a:lnTo>
                <a:lnTo>
                  <a:pt x="7806694" y="4192460"/>
                </a:lnTo>
                <a:lnTo>
                  <a:pt x="7768674" y="4215259"/>
                </a:lnTo>
                <a:lnTo>
                  <a:pt x="7729178" y="4235730"/>
                </a:lnTo>
                <a:lnTo>
                  <a:pt x="7688299" y="4253778"/>
                </a:lnTo>
                <a:lnTo>
                  <a:pt x="7646132" y="4269309"/>
                </a:lnTo>
                <a:lnTo>
                  <a:pt x="7602772" y="4282228"/>
                </a:lnTo>
                <a:lnTo>
                  <a:pt x="7558313" y="4292441"/>
                </a:lnTo>
                <a:lnTo>
                  <a:pt x="7512850" y="4299853"/>
                </a:lnTo>
                <a:lnTo>
                  <a:pt x="7466477" y="4304370"/>
                </a:lnTo>
                <a:lnTo>
                  <a:pt x="7419289" y="4305896"/>
                </a:lnTo>
                <a:lnTo>
                  <a:pt x="717677" y="4305896"/>
                </a:lnTo>
                <a:lnTo>
                  <a:pt x="670490" y="4304370"/>
                </a:lnTo>
                <a:lnTo>
                  <a:pt x="624118" y="4299853"/>
                </a:lnTo>
                <a:lnTo>
                  <a:pt x="578656" y="4292441"/>
                </a:lnTo>
                <a:lnTo>
                  <a:pt x="534198" y="4282228"/>
                </a:lnTo>
                <a:lnTo>
                  <a:pt x="490838" y="4269309"/>
                </a:lnTo>
                <a:lnTo>
                  <a:pt x="448672" y="4253778"/>
                </a:lnTo>
                <a:lnTo>
                  <a:pt x="407793" y="4235730"/>
                </a:lnTo>
                <a:lnTo>
                  <a:pt x="368297" y="4215259"/>
                </a:lnTo>
                <a:lnTo>
                  <a:pt x="330277" y="4192460"/>
                </a:lnTo>
                <a:lnTo>
                  <a:pt x="293829" y="4167428"/>
                </a:lnTo>
                <a:lnTo>
                  <a:pt x="259047" y="4140256"/>
                </a:lnTo>
                <a:lnTo>
                  <a:pt x="226026" y="4111041"/>
                </a:lnTo>
                <a:lnTo>
                  <a:pt x="194860" y="4079875"/>
                </a:lnTo>
                <a:lnTo>
                  <a:pt x="165644" y="4046854"/>
                </a:lnTo>
                <a:lnTo>
                  <a:pt x="138472" y="4012072"/>
                </a:lnTo>
                <a:lnTo>
                  <a:pt x="113439" y="3975624"/>
                </a:lnTo>
                <a:lnTo>
                  <a:pt x="90639" y="3937605"/>
                </a:lnTo>
                <a:lnTo>
                  <a:pt x="70168" y="3898109"/>
                </a:lnTo>
                <a:lnTo>
                  <a:pt x="52119" y="3857230"/>
                </a:lnTo>
                <a:lnTo>
                  <a:pt x="36588" y="3815063"/>
                </a:lnTo>
                <a:lnTo>
                  <a:pt x="23668" y="3771703"/>
                </a:lnTo>
                <a:lnTo>
                  <a:pt x="13455" y="3727244"/>
                </a:lnTo>
                <a:lnTo>
                  <a:pt x="6043" y="3681780"/>
                </a:lnTo>
                <a:lnTo>
                  <a:pt x="1526" y="3635407"/>
                </a:lnTo>
                <a:lnTo>
                  <a:pt x="0" y="3588219"/>
                </a:lnTo>
                <a:lnTo>
                  <a:pt x="0" y="717550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75945" marR="312420" indent="-323850">
              <a:lnSpc>
                <a:spcPct val="100000"/>
              </a:lnSpc>
            </a:pPr>
            <a:r>
              <a:rPr spc="-65" dirty="0">
                <a:latin typeface="Courier New"/>
                <a:cs typeface="Courier New"/>
              </a:rPr>
              <a:t>1.</a:t>
            </a:r>
            <a:r>
              <a:rPr spc="-65" dirty="0"/>
              <a:t>材料費、物品費建議各以不超過經常門總額之</a:t>
            </a:r>
            <a:r>
              <a:rPr spc="-65" dirty="0">
                <a:latin typeface="Courier New"/>
                <a:cs typeface="Courier New"/>
              </a:rPr>
              <a:t>20</a:t>
            </a:r>
            <a:r>
              <a:rPr spc="-65" dirty="0"/>
              <a:t>為原  </a:t>
            </a:r>
            <a:r>
              <a:rPr dirty="0"/>
              <a:t>則。</a:t>
            </a:r>
          </a:p>
          <a:p>
            <a:pPr marL="252729">
              <a:lnSpc>
                <a:spcPct val="100000"/>
              </a:lnSpc>
              <a:spcBef>
                <a:spcPts val="1200"/>
              </a:spcBef>
            </a:pPr>
            <a:r>
              <a:rPr spc="-20" dirty="0">
                <a:latin typeface="Courier New"/>
                <a:cs typeface="Courier New"/>
              </a:rPr>
              <a:t>2.</a:t>
            </a:r>
            <a:r>
              <a:rPr spc="-20" dirty="0"/>
              <a:t>計畫編列之物品、設備應與撰寫計畫推動內容相關。</a:t>
            </a:r>
          </a:p>
          <a:p>
            <a:pPr marL="252729">
              <a:lnSpc>
                <a:spcPct val="100000"/>
              </a:lnSpc>
              <a:spcBef>
                <a:spcPts val="1200"/>
              </a:spcBef>
            </a:pPr>
            <a:r>
              <a:rPr spc="-35" dirty="0">
                <a:latin typeface="Courier New"/>
                <a:cs typeface="Courier New"/>
              </a:rPr>
              <a:t>3.</a:t>
            </a:r>
            <a:r>
              <a:rPr spc="-35" dirty="0"/>
              <a:t>本方案不補助建築營繕費用。</a:t>
            </a:r>
          </a:p>
          <a:p>
            <a:pPr marL="575945" marR="5080" indent="-323850">
              <a:lnSpc>
                <a:spcPct val="100000"/>
              </a:lnSpc>
              <a:spcBef>
                <a:spcPts val="1200"/>
              </a:spcBef>
            </a:pPr>
            <a:r>
              <a:rPr spc="-10" dirty="0">
                <a:latin typeface="Courier New"/>
                <a:cs typeface="Courier New"/>
              </a:rPr>
              <a:t>4.</a:t>
            </a:r>
            <a:r>
              <a:rPr spc="-10" dirty="0"/>
              <a:t>本方案不補助與教學無關之設備</a:t>
            </a:r>
            <a:r>
              <a:rPr spc="-10" dirty="0">
                <a:latin typeface="Courier New"/>
                <a:cs typeface="Courier New"/>
              </a:rPr>
              <a:t>(</a:t>
            </a:r>
            <a:r>
              <a:rPr spc="-10" dirty="0"/>
              <a:t>如：冷氣、教室電扇、  </a:t>
            </a:r>
            <a:r>
              <a:rPr spc="-35" dirty="0"/>
              <a:t>燈具、窗簾等</a:t>
            </a:r>
            <a:r>
              <a:rPr spc="-35" dirty="0">
                <a:latin typeface="Courier New"/>
                <a:cs typeface="Courier New"/>
              </a:rPr>
              <a:t>)</a:t>
            </a:r>
            <a:r>
              <a:rPr spc="-35" dirty="0"/>
              <a:t>。</a:t>
            </a:r>
          </a:p>
          <a:p>
            <a:pPr marL="575945" marR="302895" indent="-323850">
              <a:lnSpc>
                <a:spcPct val="100000"/>
              </a:lnSpc>
              <a:spcBef>
                <a:spcPts val="1200"/>
              </a:spcBef>
            </a:pPr>
            <a:r>
              <a:rPr spc="25" dirty="0">
                <a:latin typeface="Courier New"/>
                <a:cs typeface="Courier New"/>
              </a:rPr>
              <a:t>5.</a:t>
            </a:r>
            <a:r>
              <a:rPr spc="25" dirty="0"/>
              <a:t>裁判費依規定僅補助縣</a:t>
            </a:r>
            <a:r>
              <a:rPr spc="25" dirty="0">
                <a:latin typeface="Courier New"/>
                <a:cs typeface="Courier New"/>
              </a:rPr>
              <a:t>(</a:t>
            </a:r>
            <a:r>
              <a:rPr spc="25" dirty="0"/>
              <a:t>市</a:t>
            </a:r>
            <a:r>
              <a:rPr spc="25" dirty="0">
                <a:latin typeface="Courier New"/>
                <a:cs typeface="Courier New"/>
              </a:rPr>
              <a:t>)</a:t>
            </a:r>
            <a:r>
              <a:rPr spc="25" dirty="0"/>
              <a:t>級以上之競賽項目，校內  </a:t>
            </a:r>
            <a:r>
              <a:rPr spc="-5" dirty="0"/>
              <a:t>或區域之競賽活動不補助。</a:t>
            </a:r>
          </a:p>
        </p:txBody>
      </p:sp>
      <p:sp>
        <p:nvSpPr>
          <p:cNvPr id="12" name="object 12"/>
          <p:cNvSpPr/>
          <p:nvPr/>
        </p:nvSpPr>
        <p:spPr>
          <a:xfrm>
            <a:off x="2071751" y="1714500"/>
            <a:ext cx="4953000" cy="685800"/>
          </a:xfrm>
          <a:custGeom>
            <a:avLst/>
            <a:gdLst/>
            <a:ahLst/>
            <a:cxnLst/>
            <a:rect l="l" t="t" r="r" b="b"/>
            <a:pathLst>
              <a:path w="4953000" h="685800">
                <a:moveTo>
                  <a:pt x="4838573" y="0"/>
                </a:moveTo>
                <a:lnTo>
                  <a:pt x="114300" y="0"/>
                </a:lnTo>
                <a:lnTo>
                  <a:pt x="69758" y="8983"/>
                </a:lnTo>
                <a:lnTo>
                  <a:pt x="33432" y="33480"/>
                </a:lnTo>
                <a:lnTo>
                  <a:pt x="8965" y="69812"/>
                </a:lnTo>
                <a:lnTo>
                  <a:pt x="0" y="114300"/>
                </a:lnTo>
                <a:lnTo>
                  <a:pt x="0" y="571500"/>
                </a:lnTo>
                <a:lnTo>
                  <a:pt x="8965" y="615987"/>
                </a:lnTo>
                <a:lnTo>
                  <a:pt x="33432" y="652319"/>
                </a:lnTo>
                <a:lnTo>
                  <a:pt x="69758" y="676816"/>
                </a:lnTo>
                <a:lnTo>
                  <a:pt x="114300" y="685800"/>
                </a:lnTo>
                <a:lnTo>
                  <a:pt x="4838573" y="685800"/>
                </a:lnTo>
                <a:lnTo>
                  <a:pt x="4883134" y="676816"/>
                </a:lnTo>
                <a:lnTo>
                  <a:pt x="4919503" y="652319"/>
                </a:lnTo>
                <a:lnTo>
                  <a:pt x="4944014" y="615987"/>
                </a:lnTo>
                <a:lnTo>
                  <a:pt x="4953000" y="571500"/>
                </a:lnTo>
                <a:lnTo>
                  <a:pt x="4953000" y="114300"/>
                </a:lnTo>
                <a:lnTo>
                  <a:pt x="4944014" y="69812"/>
                </a:lnTo>
                <a:lnTo>
                  <a:pt x="4919503" y="33480"/>
                </a:lnTo>
                <a:lnTo>
                  <a:pt x="4883134" y="8983"/>
                </a:lnTo>
                <a:lnTo>
                  <a:pt x="4838573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071751" y="1714500"/>
            <a:ext cx="4953000" cy="685800"/>
          </a:xfrm>
          <a:custGeom>
            <a:avLst/>
            <a:gdLst/>
            <a:ahLst/>
            <a:cxnLst/>
            <a:rect l="l" t="t" r="r" b="b"/>
            <a:pathLst>
              <a:path w="4953000" h="685800">
                <a:moveTo>
                  <a:pt x="0" y="114300"/>
                </a:moveTo>
                <a:lnTo>
                  <a:pt x="8965" y="69812"/>
                </a:lnTo>
                <a:lnTo>
                  <a:pt x="33432" y="33480"/>
                </a:lnTo>
                <a:lnTo>
                  <a:pt x="69758" y="8983"/>
                </a:lnTo>
                <a:lnTo>
                  <a:pt x="114300" y="0"/>
                </a:lnTo>
                <a:lnTo>
                  <a:pt x="4838573" y="0"/>
                </a:lnTo>
                <a:lnTo>
                  <a:pt x="4883134" y="8983"/>
                </a:lnTo>
                <a:lnTo>
                  <a:pt x="4919503" y="33480"/>
                </a:lnTo>
                <a:lnTo>
                  <a:pt x="4944014" y="69812"/>
                </a:lnTo>
                <a:lnTo>
                  <a:pt x="4953000" y="114300"/>
                </a:lnTo>
                <a:lnTo>
                  <a:pt x="4953000" y="571500"/>
                </a:lnTo>
                <a:lnTo>
                  <a:pt x="4944014" y="615987"/>
                </a:lnTo>
                <a:lnTo>
                  <a:pt x="4919503" y="652319"/>
                </a:lnTo>
                <a:lnTo>
                  <a:pt x="4883134" y="676816"/>
                </a:lnTo>
                <a:lnTo>
                  <a:pt x="4838573" y="685800"/>
                </a:lnTo>
                <a:lnTo>
                  <a:pt x="114300" y="685800"/>
                </a:lnTo>
                <a:lnTo>
                  <a:pt x="69758" y="676816"/>
                </a:lnTo>
                <a:lnTo>
                  <a:pt x="33432" y="652319"/>
                </a:lnTo>
                <a:lnTo>
                  <a:pt x="8965" y="615987"/>
                </a:lnTo>
                <a:lnTo>
                  <a:pt x="0" y="571500"/>
                </a:lnTo>
                <a:lnTo>
                  <a:pt x="0" y="114300"/>
                </a:lnTo>
                <a:close/>
              </a:path>
            </a:pathLst>
          </a:custGeom>
          <a:ln w="38100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505201" y="1736216"/>
            <a:ext cx="4091940" cy="622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六、其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他</a:t>
            </a: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提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醒</a:t>
            </a: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事項</a:t>
            </a:r>
            <a:endParaRPr sz="4000">
              <a:latin typeface="Microsoft YaHei"/>
              <a:cs typeface="Microsoft YaHei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95"/>
              </a:lnSpc>
            </a:pPr>
            <a:r>
              <a:rPr spc="-5" dirty="0"/>
              <a:t>教育部國民及學前教育署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4568" y="582168"/>
            <a:ext cx="725424" cy="725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5800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53896" y="582168"/>
            <a:ext cx="6342887" cy="7254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09088" y="435863"/>
            <a:ext cx="4184904" cy="11826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06525" y="533400"/>
            <a:ext cx="6294755" cy="720725"/>
          </a:xfrm>
          <a:prstGeom prst="rect">
            <a:avLst/>
          </a:prstGeom>
          <a:solidFill>
            <a:srgbClr val="66FF33"/>
          </a:solidFill>
        </p:spPr>
        <p:txBody>
          <a:bodyPr vert="horz" wrap="square" lIns="0" tIns="6350" rIns="0" bIns="0" rtlCol="0">
            <a:spAutoFit/>
          </a:bodyPr>
          <a:lstStyle/>
          <a:p>
            <a:pPr marL="1491615">
              <a:lnSpc>
                <a:spcPct val="100000"/>
              </a:lnSpc>
              <a:spcBef>
                <a:spcPts val="50"/>
              </a:spcBef>
            </a:pPr>
            <a:r>
              <a:rPr sz="4400" spc="-5" dirty="0">
                <a:solidFill>
                  <a:srgbClr val="333399"/>
                </a:solidFill>
              </a:rPr>
              <a:t>經費補助要點</a:t>
            </a:r>
            <a:endParaRPr sz="4400"/>
          </a:p>
        </p:txBody>
      </p:sp>
      <p:sp>
        <p:nvSpPr>
          <p:cNvPr id="7" name="object 7"/>
          <p:cNvSpPr/>
          <p:nvPr/>
        </p:nvSpPr>
        <p:spPr>
          <a:xfrm>
            <a:off x="7748016" y="582168"/>
            <a:ext cx="728472" cy="7254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01026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67537" y="2204847"/>
            <a:ext cx="8136966" cy="430597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67537" y="2204847"/>
            <a:ext cx="8137525" cy="4306570"/>
          </a:xfrm>
          <a:custGeom>
            <a:avLst/>
            <a:gdLst/>
            <a:ahLst/>
            <a:cxnLst/>
            <a:rect l="l" t="t" r="r" b="b"/>
            <a:pathLst>
              <a:path w="8137525" h="4306570">
                <a:moveTo>
                  <a:pt x="0" y="717676"/>
                </a:moveTo>
                <a:lnTo>
                  <a:pt x="1526" y="670488"/>
                </a:lnTo>
                <a:lnTo>
                  <a:pt x="6043" y="624116"/>
                </a:lnTo>
                <a:lnTo>
                  <a:pt x="13455" y="578652"/>
                </a:lnTo>
                <a:lnTo>
                  <a:pt x="23668" y="534193"/>
                </a:lnTo>
                <a:lnTo>
                  <a:pt x="36588" y="490833"/>
                </a:lnTo>
                <a:lnTo>
                  <a:pt x="52119" y="448666"/>
                </a:lnTo>
                <a:lnTo>
                  <a:pt x="70168" y="407787"/>
                </a:lnTo>
                <a:lnTo>
                  <a:pt x="90639" y="368291"/>
                </a:lnTo>
                <a:lnTo>
                  <a:pt x="113439" y="330271"/>
                </a:lnTo>
                <a:lnTo>
                  <a:pt x="138472" y="293824"/>
                </a:lnTo>
                <a:lnTo>
                  <a:pt x="165644" y="259042"/>
                </a:lnTo>
                <a:lnTo>
                  <a:pt x="194860" y="226021"/>
                </a:lnTo>
                <a:lnTo>
                  <a:pt x="226026" y="194855"/>
                </a:lnTo>
                <a:lnTo>
                  <a:pt x="259047" y="165640"/>
                </a:lnTo>
                <a:lnTo>
                  <a:pt x="293829" y="138468"/>
                </a:lnTo>
                <a:lnTo>
                  <a:pt x="330277" y="113436"/>
                </a:lnTo>
                <a:lnTo>
                  <a:pt x="368297" y="90637"/>
                </a:lnTo>
                <a:lnTo>
                  <a:pt x="407793" y="70166"/>
                </a:lnTo>
                <a:lnTo>
                  <a:pt x="448672" y="52118"/>
                </a:lnTo>
                <a:lnTo>
                  <a:pt x="490838" y="36587"/>
                </a:lnTo>
                <a:lnTo>
                  <a:pt x="534198" y="23667"/>
                </a:lnTo>
                <a:lnTo>
                  <a:pt x="578656" y="13455"/>
                </a:lnTo>
                <a:lnTo>
                  <a:pt x="624118" y="6043"/>
                </a:lnTo>
                <a:lnTo>
                  <a:pt x="670490" y="1526"/>
                </a:lnTo>
                <a:lnTo>
                  <a:pt x="717677" y="0"/>
                </a:lnTo>
                <a:lnTo>
                  <a:pt x="7419289" y="0"/>
                </a:lnTo>
                <a:lnTo>
                  <a:pt x="7466477" y="1526"/>
                </a:lnTo>
                <a:lnTo>
                  <a:pt x="7512850" y="6043"/>
                </a:lnTo>
                <a:lnTo>
                  <a:pt x="7558313" y="13455"/>
                </a:lnTo>
                <a:lnTo>
                  <a:pt x="7602772" y="23667"/>
                </a:lnTo>
                <a:lnTo>
                  <a:pt x="7646132" y="36587"/>
                </a:lnTo>
                <a:lnTo>
                  <a:pt x="7688299" y="52118"/>
                </a:lnTo>
                <a:lnTo>
                  <a:pt x="7729178" y="70166"/>
                </a:lnTo>
                <a:lnTo>
                  <a:pt x="7768674" y="90637"/>
                </a:lnTo>
                <a:lnTo>
                  <a:pt x="7806694" y="113436"/>
                </a:lnTo>
                <a:lnTo>
                  <a:pt x="7843142" y="138468"/>
                </a:lnTo>
                <a:lnTo>
                  <a:pt x="7877923" y="165640"/>
                </a:lnTo>
                <a:lnTo>
                  <a:pt x="7910944" y="194855"/>
                </a:lnTo>
                <a:lnTo>
                  <a:pt x="7942110" y="226021"/>
                </a:lnTo>
                <a:lnTo>
                  <a:pt x="7971326" y="259042"/>
                </a:lnTo>
                <a:lnTo>
                  <a:pt x="7998497" y="293824"/>
                </a:lnTo>
                <a:lnTo>
                  <a:pt x="8023530" y="330271"/>
                </a:lnTo>
                <a:lnTo>
                  <a:pt x="8046328" y="368291"/>
                </a:lnTo>
                <a:lnTo>
                  <a:pt x="8066799" y="407787"/>
                </a:lnTo>
                <a:lnTo>
                  <a:pt x="8084848" y="448666"/>
                </a:lnTo>
                <a:lnTo>
                  <a:pt x="8100379" y="490833"/>
                </a:lnTo>
                <a:lnTo>
                  <a:pt x="8113298" y="534193"/>
                </a:lnTo>
                <a:lnTo>
                  <a:pt x="8123511" y="578652"/>
                </a:lnTo>
                <a:lnTo>
                  <a:pt x="8130923" y="624116"/>
                </a:lnTo>
                <a:lnTo>
                  <a:pt x="8135439" y="670488"/>
                </a:lnTo>
                <a:lnTo>
                  <a:pt x="8136966" y="717676"/>
                </a:lnTo>
                <a:lnTo>
                  <a:pt x="8136966" y="3588308"/>
                </a:lnTo>
                <a:lnTo>
                  <a:pt x="8135439" y="3635495"/>
                </a:lnTo>
                <a:lnTo>
                  <a:pt x="8130923" y="3681866"/>
                </a:lnTo>
                <a:lnTo>
                  <a:pt x="8123511" y="3727328"/>
                </a:lnTo>
                <a:lnTo>
                  <a:pt x="8113298" y="3771786"/>
                </a:lnTo>
                <a:lnTo>
                  <a:pt x="8100379" y="3815145"/>
                </a:lnTo>
                <a:lnTo>
                  <a:pt x="8084848" y="3857311"/>
                </a:lnTo>
                <a:lnTo>
                  <a:pt x="8066799" y="3898189"/>
                </a:lnTo>
                <a:lnTo>
                  <a:pt x="8046328" y="3937685"/>
                </a:lnTo>
                <a:lnTo>
                  <a:pt x="8023530" y="3975704"/>
                </a:lnTo>
                <a:lnTo>
                  <a:pt x="7998497" y="4012151"/>
                </a:lnTo>
                <a:lnTo>
                  <a:pt x="7971326" y="4046932"/>
                </a:lnTo>
                <a:lnTo>
                  <a:pt x="7942110" y="4079953"/>
                </a:lnTo>
                <a:lnTo>
                  <a:pt x="7910944" y="4111118"/>
                </a:lnTo>
                <a:lnTo>
                  <a:pt x="7877923" y="4140334"/>
                </a:lnTo>
                <a:lnTo>
                  <a:pt x="7843142" y="4167505"/>
                </a:lnTo>
                <a:lnTo>
                  <a:pt x="7806694" y="4192537"/>
                </a:lnTo>
                <a:lnTo>
                  <a:pt x="7768674" y="4215336"/>
                </a:lnTo>
                <a:lnTo>
                  <a:pt x="7729178" y="4235807"/>
                </a:lnTo>
                <a:lnTo>
                  <a:pt x="7688299" y="4253855"/>
                </a:lnTo>
                <a:lnTo>
                  <a:pt x="7646132" y="4269386"/>
                </a:lnTo>
                <a:lnTo>
                  <a:pt x="7602772" y="4282305"/>
                </a:lnTo>
                <a:lnTo>
                  <a:pt x="7558313" y="4292518"/>
                </a:lnTo>
                <a:lnTo>
                  <a:pt x="7512850" y="4299930"/>
                </a:lnTo>
                <a:lnTo>
                  <a:pt x="7466477" y="4304446"/>
                </a:lnTo>
                <a:lnTo>
                  <a:pt x="7419289" y="4305973"/>
                </a:lnTo>
                <a:lnTo>
                  <a:pt x="717677" y="4305973"/>
                </a:lnTo>
                <a:lnTo>
                  <a:pt x="670490" y="4304446"/>
                </a:lnTo>
                <a:lnTo>
                  <a:pt x="624118" y="4299930"/>
                </a:lnTo>
                <a:lnTo>
                  <a:pt x="578656" y="4292518"/>
                </a:lnTo>
                <a:lnTo>
                  <a:pt x="534198" y="4282305"/>
                </a:lnTo>
                <a:lnTo>
                  <a:pt x="490838" y="4269386"/>
                </a:lnTo>
                <a:lnTo>
                  <a:pt x="448672" y="4253855"/>
                </a:lnTo>
                <a:lnTo>
                  <a:pt x="407793" y="4235807"/>
                </a:lnTo>
                <a:lnTo>
                  <a:pt x="368297" y="4215336"/>
                </a:lnTo>
                <a:lnTo>
                  <a:pt x="330277" y="4192537"/>
                </a:lnTo>
                <a:lnTo>
                  <a:pt x="293829" y="4167505"/>
                </a:lnTo>
                <a:lnTo>
                  <a:pt x="259047" y="4140334"/>
                </a:lnTo>
                <a:lnTo>
                  <a:pt x="226026" y="4111118"/>
                </a:lnTo>
                <a:lnTo>
                  <a:pt x="194860" y="4079953"/>
                </a:lnTo>
                <a:lnTo>
                  <a:pt x="165644" y="4046932"/>
                </a:lnTo>
                <a:lnTo>
                  <a:pt x="138472" y="4012151"/>
                </a:lnTo>
                <a:lnTo>
                  <a:pt x="113439" y="3975704"/>
                </a:lnTo>
                <a:lnTo>
                  <a:pt x="90639" y="3937685"/>
                </a:lnTo>
                <a:lnTo>
                  <a:pt x="70168" y="3898189"/>
                </a:lnTo>
                <a:lnTo>
                  <a:pt x="52119" y="3857311"/>
                </a:lnTo>
                <a:lnTo>
                  <a:pt x="36588" y="3815145"/>
                </a:lnTo>
                <a:lnTo>
                  <a:pt x="23668" y="3771786"/>
                </a:lnTo>
                <a:lnTo>
                  <a:pt x="13455" y="3727328"/>
                </a:lnTo>
                <a:lnTo>
                  <a:pt x="6043" y="3681866"/>
                </a:lnTo>
                <a:lnTo>
                  <a:pt x="1526" y="3635495"/>
                </a:lnTo>
                <a:lnTo>
                  <a:pt x="0" y="3588308"/>
                </a:lnTo>
                <a:lnTo>
                  <a:pt x="0" y="717676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56615" y="2472182"/>
            <a:ext cx="7871459" cy="3763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5915" marR="302895" indent="-323850" algn="just">
              <a:lnSpc>
                <a:spcPct val="100000"/>
              </a:lnSpc>
            </a:pPr>
            <a:r>
              <a:rPr sz="2400" b="1" spc="-80" dirty="0">
                <a:solidFill>
                  <a:srgbClr val="333399"/>
                </a:solidFill>
                <a:latin typeface="Courier New"/>
                <a:cs typeface="Courier New"/>
              </a:rPr>
              <a:t>6.</a:t>
            </a:r>
            <a:r>
              <a:rPr sz="2400" b="1" spc="-80" dirty="0">
                <a:solidFill>
                  <a:srgbClr val="333399"/>
                </a:solidFill>
                <a:latin typeface="Microsoft YaHei"/>
                <a:cs typeface="Microsoft YaHei"/>
              </a:rPr>
              <a:t>編列桌上型電腦</a:t>
            </a:r>
            <a:r>
              <a:rPr sz="2400" b="1" spc="-80" dirty="0">
                <a:solidFill>
                  <a:srgbClr val="333399"/>
                </a:solidFill>
                <a:latin typeface="Courier New"/>
                <a:cs typeface="Courier New"/>
              </a:rPr>
              <a:t>(25,000)</a:t>
            </a:r>
            <a:r>
              <a:rPr sz="2400" b="1" spc="-80" dirty="0">
                <a:solidFill>
                  <a:srgbClr val="333399"/>
                </a:solidFill>
                <a:latin typeface="Microsoft YaHei"/>
                <a:cs typeface="Microsoft YaHei"/>
              </a:rPr>
              <a:t>、筆電</a:t>
            </a:r>
            <a:r>
              <a:rPr sz="2400" b="1" spc="-80" dirty="0">
                <a:solidFill>
                  <a:srgbClr val="333399"/>
                </a:solidFill>
                <a:latin typeface="Courier New"/>
                <a:cs typeface="Courier New"/>
              </a:rPr>
              <a:t>(30,000)</a:t>
            </a:r>
            <a:r>
              <a:rPr sz="2400" b="1" spc="-80" dirty="0">
                <a:solidFill>
                  <a:srgbClr val="333399"/>
                </a:solidFill>
                <a:latin typeface="Microsoft YaHei"/>
                <a:cs typeface="Microsoft YaHei"/>
              </a:rPr>
              <a:t>、數位相機  </a:t>
            </a:r>
            <a:r>
              <a:rPr sz="2400" b="1" spc="-20" dirty="0">
                <a:solidFill>
                  <a:srgbClr val="333399"/>
                </a:solidFill>
                <a:latin typeface="Courier New"/>
                <a:cs typeface="Courier New"/>
              </a:rPr>
              <a:t>(10,000</a:t>
            </a:r>
            <a:r>
              <a:rPr sz="2400" b="1" spc="-20" dirty="0">
                <a:solidFill>
                  <a:srgbClr val="333399"/>
                </a:solidFill>
                <a:latin typeface="Microsoft YaHei"/>
                <a:cs typeface="Microsoft YaHei"/>
              </a:rPr>
              <a:t>以下</a:t>
            </a:r>
            <a:r>
              <a:rPr sz="2400" b="1" spc="-20" dirty="0">
                <a:solidFill>
                  <a:srgbClr val="333399"/>
                </a:solidFill>
                <a:latin typeface="Courier New"/>
                <a:cs typeface="Courier New"/>
              </a:rPr>
              <a:t>)</a:t>
            </a:r>
            <a:r>
              <a:rPr sz="2400" b="1" spc="-20" dirty="0">
                <a:solidFill>
                  <a:srgbClr val="333399"/>
                </a:solidFill>
                <a:latin typeface="Microsoft YaHei"/>
                <a:cs typeface="Microsoft YaHei"/>
              </a:rPr>
              <a:t>，若該品項超過設定金額，應於計畫中  </a:t>
            </a:r>
            <a:r>
              <a:rPr sz="2400" b="1" spc="65" dirty="0">
                <a:solidFill>
                  <a:srgbClr val="333399"/>
                </a:solidFill>
                <a:latin typeface="Microsoft YaHei"/>
                <a:cs typeface="Microsoft YaHei"/>
              </a:rPr>
              <a:t>詳述於計畫執行上需要之原因及必要性，否則不予補  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助。</a:t>
            </a:r>
            <a:endParaRPr sz="2400">
              <a:latin typeface="Microsoft YaHei"/>
              <a:cs typeface="Microsoft YaHei"/>
            </a:endParaRPr>
          </a:p>
          <a:p>
            <a:pPr marL="335915" marR="313690" indent="-323850" algn="just">
              <a:lnSpc>
                <a:spcPct val="100000"/>
              </a:lnSpc>
              <a:spcBef>
                <a:spcPts val="1800"/>
              </a:spcBef>
            </a:pPr>
            <a:r>
              <a:rPr sz="2400" b="1" spc="-245" dirty="0">
                <a:solidFill>
                  <a:srgbClr val="333399"/>
                </a:solidFill>
                <a:latin typeface="Courier New"/>
                <a:cs typeface="Courier New"/>
              </a:rPr>
              <a:t>7</a:t>
            </a:r>
            <a:r>
              <a:rPr sz="2400" b="1" spc="-150" dirty="0">
                <a:solidFill>
                  <a:srgbClr val="333399"/>
                </a:solidFill>
                <a:latin typeface="Courier New"/>
                <a:cs typeface="Courier New"/>
              </a:rPr>
              <a:t>.</a:t>
            </a:r>
            <a:r>
              <a:rPr sz="2400" b="1" spc="70" dirty="0">
                <a:solidFill>
                  <a:srgbClr val="333399"/>
                </a:solidFill>
                <a:latin typeface="Microsoft YaHei"/>
                <a:cs typeface="Microsoft YaHei"/>
              </a:rPr>
              <a:t>若</a:t>
            </a:r>
            <a:r>
              <a:rPr sz="2400" b="1" spc="95" dirty="0">
                <a:solidFill>
                  <a:srgbClr val="333399"/>
                </a:solidFill>
                <a:latin typeface="Microsoft YaHei"/>
                <a:cs typeface="Microsoft YaHei"/>
              </a:rPr>
              <a:t>編</a:t>
            </a:r>
            <a:r>
              <a:rPr sz="2400" b="1" spc="70" dirty="0">
                <a:solidFill>
                  <a:srgbClr val="333399"/>
                </a:solidFill>
                <a:latin typeface="Microsoft YaHei"/>
                <a:cs typeface="Microsoft YaHei"/>
              </a:rPr>
              <a:t>列</a:t>
            </a:r>
            <a:r>
              <a:rPr sz="2400" b="1" spc="95" dirty="0">
                <a:solidFill>
                  <a:srgbClr val="333399"/>
                </a:solidFill>
                <a:latin typeface="Microsoft YaHei"/>
                <a:cs typeface="Microsoft YaHei"/>
              </a:rPr>
              <a:t>平</a:t>
            </a:r>
            <a:r>
              <a:rPr sz="2400" b="1" spc="75" dirty="0">
                <a:solidFill>
                  <a:srgbClr val="333399"/>
                </a:solidFill>
                <a:latin typeface="Microsoft YaHei"/>
                <a:cs typeface="Microsoft YaHei"/>
              </a:rPr>
              <a:t>板</a:t>
            </a:r>
            <a:r>
              <a:rPr sz="2400" b="1" spc="70" dirty="0">
                <a:solidFill>
                  <a:srgbClr val="333399"/>
                </a:solidFill>
                <a:latin typeface="Microsoft YaHei"/>
                <a:cs typeface="Microsoft YaHei"/>
              </a:rPr>
              <a:t>電</a:t>
            </a:r>
            <a:r>
              <a:rPr sz="2400" b="1" spc="65" dirty="0">
                <a:solidFill>
                  <a:srgbClr val="333399"/>
                </a:solidFill>
                <a:latin typeface="Microsoft YaHei"/>
                <a:cs typeface="Microsoft YaHei"/>
              </a:rPr>
              <a:t>腦</a:t>
            </a:r>
            <a:r>
              <a:rPr sz="2400" b="1" spc="-245" dirty="0">
                <a:solidFill>
                  <a:srgbClr val="333399"/>
                </a:solidFill>
                <a:latin typeface="Courier New"/>
                <a:cs typeface="Courier New"/>
              </a:rPr>
              <a:t>(1</a:t>
            </a:r>
            <a:r>
              <a:rPr sz="2400" b="1" spc="-250" dirty="0">
                <a:solidFill>
                  <a:srgbClr val="333399"/>
                </a:solidFill>
                <a:latin typeface="Courier New"/>
                <a:cs typeface="Courier New"/>
              </a:rPr>
              <a:t>5</a:t>
            </a:r>
            <a:r>
              <a:rPr sz="2400" b="1" spc="-245" dirty="0">
                <a:solidFill>
                  <a:srgbClr val="333399"/>
                </a:solidFill>
                <a:latin typeface="Courier New"/>
                <a:cs typeface="Courier New"/>
              </a:rPr>
              <a:t>,00</a:t>
            </a:r>
            <a:r>
              <a:rPr sz="2400" b="1" spc="-155" dirty="0">
                <a:solidFill>
                  <a:srgbClr val="333399"/>
                </a:solidFill>
                <a:latin typeface="Courier New"/>
                <a:cs typeface="Courier New"/>
              </a:rPr>
              <a:t>0</a:t>
            </a:r>
            <a:r>
              <a:rPr sz="2400" b="1" spc="70" dirty="0">
                <a:solidFill>
                  <a:srgbClr val="333399"/>
                </a:solidFill>
                <a:latin typeface="Microsoft YaHei"/>
                <a:cs typeface="Microsoft YaHei"/>
              </a:rPr>
              <a:t>以</a:t>
            </a:r>
            <a:r>
              <a:rPr sz="2400" b="1" spc="90" dirty="0">
                <a:solidFill>
                  <a:srgbClr val="333399"/>
                </a:solidFill>
                <a:latin typeface="Microsoft YaHei"/>
                <a:cs typeface="Microsoft YaHei"/>
              </a:rPr>
              <a:t>下</a:t>
            </a:r>
            <a:r>
              <a:rPr sz="2400" b="1" spc="-175" dirty="0">
                <a:solidFill>
                  <a:srgbClr val="333399"/>
                </a:solidFill>
                <a:latin typeface="Courier New"/>
                <a:cs typeface="Courier New"/>
              </a:rPr>
              <a:t>)</a:t>
            </a:r>
            <a:r>
              <a:rPr sz="2400" b="1" spc="70" dirty="0">
                <a:solidFill>
                  <a:srgbClr val="333399"/>
                </a:solidFill>
                <a:latin typeface="Microsoft YaHei"/>
                <a:cs typeface="Microsoft YaHei"/>
              </a:rPr>
              <a:t>，</a:t>
            </a:r>
            <a:r>
              <a:rPr sz="2400" b="1" spc="95" dirty="0">
                <a:solidFill>
                  <a:srgbClr val="333399"/>
                </a:solidFill>
                <a:latin typeface="Microsoft YaHei"/>
                <a:cs typeface="Microsoft YaHei"/>
              </a:rPr>
              <a:t>應</a:t>
            </a:r>
            <a:r>
              <a:rPr sz="2400" b="1" spc="70" dirty="0">
                <a:solidFill>
                  <a:srgbClr val="333399"/>
                </a:solidFill>
                <a:latin typeface="Microsoft YaHei"/>
                <a:cs typeface="Microsoft YaHei"/>
              </a:rPr>
              <a:t>於</a:t>
            </a:r>
            <a:r>
              <a:rPr sz="2400" b="1" spc="95" dirty="0">
                <a:solidFill>
                  <a:srgbClr val="333399"/>
                </a:solidFill>
                <a:latin typeface="Microsoft YaHei"/>
                <a:cs typeface="Microsoft YaHei"/>
              </a:rPr>
              <a:t>計</a:t>
            </a:r>
            <a:r>
              <a:rPr sz="2400" b="1" spc="70" dirty="0">
                <a:solidFill>
                  <a:srgbClr val="333399"/>
                </a:solidFill>
                <a:latin typeface="Microsoft YaHei"/>
                <a:cs typeface="Microsoft YaHei"/>
              </a:rPr>
              <a:t>畫</a:t>
            </a:r>
            <a:r>
              <a:rPr sz="2400" b="1" spc="95" dirty="0">
                <a:solidFill>
                  <a:srgbClr val="333399"/>
                </a:solidFill>
                <a:latin typeface="Microsoft YaHei"/>
                <a:cs typeface="Microsoft YaHei"/>
              </a:rPr>
              <a:t>中</a:t>
            </a:r>
            <a:r>
              <a:rPr sz="2400" b="1" spc="70" dirty="0">
                <a:solidFill>
                  <a:srgbClr val="333399"/>
                </a:solidFill>
                <a:latin typeface="Microsoft YaHei"/>
                <a:cs typeface="Microsoft YaHei"/>
              </a:rPr>
              <a:t>詳</a:t>
            </a:r>
            <a:r>
              <a:rPr sz="2400" b="1" spc="95" dirty="0">
                <a:solidFill>
                  <a:srgbClr val="333399"/>
                </a:solidFill>
                <a:latin typeface="Microsoft YaHei"/>
                <a:cs typeface="Microsoft YaHei"/>
              </a:rPr>
              <a:t>述</a:t>
            </a:r>
            <a:r>
              <a:rPr sz="2400" b="1" spc="70" dirty="0">
                <a:solidFill>
                  <a:srgbClr val="333399"/>
                </a:solidFill>
                <a:latin typeface="Microsoft YaHei"/>
                <a:cs typeface="Microsoft YaHei"/>
              </a:rPr>
              <a:t>於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計  </a:t>
            </a:r>
            <a:r>
              <a:rPr sz="24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畫執行上需要之原因及必要性，否則不予補助。</a:t>
            </a:r>
            <a:endParaRPr sz="2400">
              <a:latin typeface="Microsoft YaHei"/>
              <a:cs typeface="Microsoft YaHei"/>
            </a:endParaRPr>
          </a:p>
          <a:p>
            <a:pPr marL="335915" marR="5080" indent="-323850">
              <a:lnSpc>
                <a:spcPct val="100000"/>
              </a:lnSpc>
              <a:spcBef>
                <a:spcPts val="1800"/>
              </a:spcBef>
            </a:pPr>
            <a:r>
              <a:rPr sz="2400" b="1" spc="-10" dirty="0">
                <a:solidFill>
                  <a:srgbClr val="333399"/>
                </a:solidFill>
                <a:latin typeface="Courier New"/>
                <a:cs typeface="Courier New"/>
              </a:rPr>
              <a:t>8.</a:t>
            </a:r>
            <a:r>
              <a:rPr sz="2400" b="1" spc="-10" dirty="0">
                <a:solidFill>
                  <a:srgbClr val="333399"/>
                </a:solidFill>
                <a:latin typeface="Microsoft YaHei"/>
                <a:cs typeface="Microsoft YaHei"/>
              </a:rPr>
              <a:t>與計畫相關但關連性不強或單價過高者</a:t>
            </a:r>
            <a:r>
              <a:rPr sz="2400" b="1" spc="-10" dirty="0">
                <a:solidFill>
                  <a:srgbClr val="333399"/>
                </a:solidFill>
                <a:latin typeface="Courier New"/>
                <a:cs typeface="Courier New"/>
              </a:rPr>
              <a:t>(</a:t>
            </a:r>
            <a:r>
              <a:rPr sz="2400" b="1" spc="-10" dirty="0">
                <a:solidFill>
                  <a:srgbClr val="333399"/>
                </a:solidFill>
                <a:latin typeface="Microsoft YaHei"/>
                <a:cs typeface="Microsoft YaHei"/>
              </a:rPr>
              <a:t>如：健身器材、  </a:t>
            </a:r>
            <a:r>
              <a:rPr sz="24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義式咖啡機</a:t>
            </a:r>
            <a:r>
              <a:rPr sz="2400" b="1" spc="5" dirty="0">
                <a:solidFill>
                  <a:srgbClr val="333399"/>
                </a:solidFill>
                <a:latin typeface="Courier New"/>
                <a:cs typeface="Courier New"/>
              </a:rPr>
              <a:t>)</a:t>
            </a:r>
            <a:r>
              <a:rPr sz="24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，應請於計畫中詳述於計畫執行上需要之</a:t>
            </a:r>
            <a:endParaRPr sz="2400">
              <a:latin typeface="Microsoft YaHei"/>
              <a:cs typeface="Microsoft YaHei"/>
            </a:endParaRPr>
          </a:p>
          <a:p>
            <a:pPr marL="335915">
              <a:lnSpc>
                <a:spcPct val="100000"/>
              </a:lnSpc>
            </a:pPr>
            <a:r>
              <a:rPr sz="24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原因及必要性，否則不予補助。</a:t>
            </a:r>
            <a:endParaRPr sz="2400">
              <a:latin typeface="Microsoft YaHei"/>
              <a:cs typeface="Microsoft YaHe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071751" y="1714500"/>
            <a:ext cx="4953000" cy="685800"/>
          </a:xfrm>
          <a:custGeom>
            <a:avLst/>
            <a:gdLst/>
            <a:ahLst/>
            <a:cxnLst/>
            <a:rect l="l" t="t" r="r" b="b"/>
            <a:pathLst>
              <a:path w="4953000" h="685800">
                <a:moveTo>
                  <a:pt x="4838573" y="0"/>
                </a:moveTo>
                <a:lnTo>
                  <a:pt x="114300" y="0"/>
                </a:lnTo>
                <a:lnTo>
                  <a:pt x="69758" y="8983"/>
                </a:lnTo>
                <a:lnTo>
                  <a:pt x="33432" y="33480"/>
                </a:lnTo>
                <a:lnTo>
                  <a:pt x="8965" y="69812"/>
                </a:lnTo>
                <a:lnTo>
                  <a:pt x="0" y="114300"/>
                </a:lnTo>
                <a:lnTo>
                  <a:pt x="0" y="571500"/>
                </a:lnTo>
                <a:lnTo>
                  <a:pt x="8965" y="615987"/>
                </a:lnTo>
                <a:lnTo>
                  <a:pt x="33432" y="652319"/>
                </a:lnTo>
                <a:lnTo>
                  <a:pt x="69758" y="676816"/>
                </a:lnTo>
                <a:lnTo>
                  <a:pt x="114300" y="685800"/>
                </a:lnTo>
                <a:lnTo>
                  <a:pt x="4838573" y="685800"/>
                </a:lnTo>
                <a:lnTo>
                  <a:pt x="4883134" y="676816"/>
                </a:lnTo>
                <a:lnTo>
                  <a:pt x="4919503" y="652319"/>
                </a:lnTo>
                <a:lnTo>
                  <a:pt x="4944014" y="615987"/>
                </a:lnTo>
                <a:lnTo>
                  <a:pt x="4953000" y="571500"/>
                </a:lnTo>
                <a:lnTo>
                  <a:pt x="4953000" y="114300"/>
                </a:lnTo>
                <a:lnTo>
                  <a:pt x="4944014" y="69812"/>
                </a:lnTo>
                <a:lnTo>
                  <a:pt x="4919503" y="33480"/>
                </a:lnTo>
                <a:lnTo>
                  <a:pt x="4883134" y="8983"/>
                </a:lnTo>
                <a:lnTo>
                  <a:pt x="4838573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071751" y="1714500"/>
            <a:ext cx="4953000" cy="685800"/>
          </a:xfrm>
          <a:custGeom>
            <a:avLst/>
            <a:gdLst/>
            <a:ahLst/>
            <a:cxnLst/>
            <a:rect l="l" t="t" r="r" b="b"/>
            <a:pathLst>
              <a:path w="4953000" h="685800">
                <a:moveTo>
                  <a:pt x="0" y="114300"/>
                </a:moveTo>
                <a:lnTo>
                  <a:pt x="8965" y="69812"/>
                </a:lnTo>
                <a:lnTo>
                  <a:pt x="33432" y="33480"/>
                </a:lnTo>
                <a:lnTo>
                  <a:pt x="69758" y="8983"/>
                </a:lnTo>
                <a:lnTo>
                  <a:pt x="114300" y="0"/>
                </a:lnTo>
                <a:lnTo>
                  <a:pt x="4838573" y="0"/>
                </a:lnTo>
                <a:lnTo>
                  <a:pt x="4883134" y="8983"/>
                </a:lnTo>
                <a:lnTo>
                  <a:pt x="4919503" y="33480"/>
                </a:lnTo>
                <a:lnTo>
                  <a:pt x="4944014" y="69812"/>
                </a:lnTo>
                <a:lnTo>
                  <a:pt x="4953000" y="114300"/>
                </a:lnTo>
                <a:lnTo>
                  <a:pt x="4953000" y="571500"/>
                </a:lnTo>
                <a:lnTo>
                  <a:pt x="4944014" y="615987"/>
                </a:lnTo>
                <a:lnTo>
                  <a:pt x="4919503" y="652319"/>
                </a:lnTo>
                <a:lnTo>
                  <a:pt x="4883134" y="676816"/>
                </a:lnTo>
                <a:lnTo>
                  <a:pt x="4838573" y="685800"/>
                </a:lnTo>
                <a:lnTo>
                  <a:pt x="114300" y="685800"/>
                </a:lnTo>
                <a:lnTo>
                  <a:pt x="69758" y="676816"/>
                </a:lnTo>
                <a:lnTo>
                  <a:pt x="33432" y="652319"/>
                </a:lnTo>
                <a:lnTo>
                  <a:pt x="8965" y="615987"/>
                </a:lnTo>
                <a:lnTo>
                  <a:pt x="0" y="571500"/>
                </a:lnTo>
                <a:lnTo>
                  <a:pt x="0" y="114300"/>
                </a:lnTo>
                <a:close/>
              </a:path>
            </a:pathLst>
          </a:custGeom>
          <a:ln w="38100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505201" y="1736216"/>
            <a:ext cx="4091940" cy="622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六、其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他</a:t>
            </a: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提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醒</a:t>
            </a: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事項</a:t>
            </a:r>
            <a:endParaRPr sz="4000">
              <a:latin typeface="Microsoft YaHei"/>
              <a:cs typeface="Microsoft YaHei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95"/>
              </a:lnSpc>
            </a:pPr>
            <a:r>
              <a:rPr spc="-5" dirty="0"/>
              <a:t>教育部國民及學前教育署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4568" y="582168"/>
            <a:ext cx="725424" cy="725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5800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53896" y="582168"/>
            <a:ext cx="6342887" cy="7254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09088" y="435863"/>
            <a:ext cx="4184904" cy="11826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06525" y="533400"/>
            <a:ext cx="6294755" cy="720725"/>
          </a:xfrm>
          <a:prstGeom prst="rect">
            <a:avLst/>
          </a:prstGeom>
          <a:solidFill>
            <a:srgbClr val="66FF33"/>
          </a:solidFill>
        </p:spPr>
        <p:txBody>
          <a:bodyPr vert="horz" wrap="square" lIns="0" tIns="6350" rIns="0" bIns="0" rtlCol="0">
            <a:spAutoFit/>
          </a:bodyPr>
          <a:lstStyle/>
          <a:p>
            <a:pPr marL="1491615">
              <a:lnSpc>
                <a:spcPct val="100000"/>
              </a:lnSpc>
              <a:spcBef>
                <a:spcPts val="50"/>
              </a:spcBef>
            </a:pPr>
            <a:r>
              <a:rPr sz="4400" spc="-5" dirty="0">
                <a:solidFill>
                  <a:srgbClr val="333399"/>
                </a:solidFill>
              </a:rPr>
              <a:t>經費補助要點</a:t>
            </a:r>
            <a:endParaRPr sz="4400"/>
          </a:p>
        </p:txBody>
      </p:sp>
      <p:sp>
        <p:nvSpPr>
          <p:cNvPr id="7" name="object 7"/>
          <p:cNvSpPr/>
          <p:nvPr/>
        </p:nvSpPr>
        <p:spPr>
          <a:xfrm>
            <a:off x="7748016" y="582168"/>
            <a:ext cx="728472" cy="7254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01026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67537" y="2147316"/>
            <a:ext cx="8136966" cy="430602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67537" y="2147316"/>
            <a:ext cx="8137525" cy="4306570"/>
          </a:xfrm>
          <a:custGeom>
            <a:avLst/>
            <a:gdLst/>
            <a:ahLst/>
            <a:cxnLst/>
            <a:rect l="l" t="t" r="r" b="b"/>
            <a:pathLst>
              <a:path w="8137525" h="4306570">
                <a:moveTo>
                  <a:pt x="0" y="717676"/>
                </a:moveTo>
                <a:lnTo>
                  <a:pt x="1526" y="670488"/>
                </a:lnTo>
                <a:lnTo>
                  <a:pt x="6043" y="624116"/>
                </a:lnTo>
                <a:lnTo>
                  <a:pt x="13455" y="578652"/>
                </a:lnTo>
                <a:lnTo>
                  <a:pt x="23668" y="534193"/>
                </a:lnTo>
                <a:lnTo>
                  <a:pt x="36588" y="490833"/>
                </a:lnTo>
                <a:lnTo>
                  <a:pt x="52119" y="448666"/>
                </a:lnTo>
                <a:lnTo>
                  <a:pt x="70168" y="407787"/>
                </a:lnTo>
                <a:lnTo>
                  <a:pt x="90639" y="368291"/>
                </a:lnTo>
                <a:lnTo>
                  <a:pt x="113439" y="330271"/>
                </a:lnTo>
                <a:lnTo>
                  <a:pt x="138472" y="293824"/>
                </a:lnTo>
                <a:lnTo>
                  <a:pt x="165644" y="259042"/>
                </a:lnTo>
                <a:lnTo>
                  <a:pt x="194860" y="226021"/>
                </a:lnTo>
                <a:lnTo>
                  <a:pt x="226026" y="194855"/>
                </a:lnTo>
                <a:lnTo>
                  <a:pt x="259047" y="165640"/>
                </a:lnTo>
                <a:lnTo>
                  <a:pt x="293829" y="138468"/>
                </a:lnTo>
                <a:lnTo>
                  <a:pt x="330277" y="113436"/>
                </a:lnTo>
                <a:lnTo>
                  <a:pt x="368297" y="90637"/>
                </a:lnTo>
                <a:lnTo>
                  <a:pt x="407793" y="70166"/>
                </a:lnTo>
                <a:lnTo>
                  <a:pt x="448672" y="52118"/>
                </a:lnTo>
                <a:lnTo>
                  <a:pt x="490838" y="36587"/>
                </a:lnTo>
                <a:lnTo>
                  <a:pt x="534198" y="23667"/>
                </a:lnTo>
                <a:lnTo>
                  <a:pt x="578656" y="13455"/>
                </a:lnTo>
                <a:lnTo>
                  <a:pt x="624118" y="6043"/>
                </a:lnTo>
                <a:lnTo>
                  <a:pt x="670490" y="1526"/>
                </a:lnTo>
                <a:lnTo>
                  <a:pt x="717677" y="0"/>
                </a:lnTo>
                <a:lnTo>
                  <a:pt x="7419289" y="0"/>
                </a:lnTo>
                <a:lnTo>
                  <a:pt x="7466477" y="1526"/>
                </a:lnTo>
                <a:lnTo>
                  <a:pt x="7512850" y="6043"/>
                </a:lnTo>
                <a:lnTo>
                  <a:pt x="7558313" y="13455"/>
                </a:lnTo>
                <a:lnTo>
                  <a:pt x="7602772" y="23667"/>
                </a:lnTo>
                <a:lnTo>
                  <a:pt x="7646132" y="36587"/>
                </a:lnTo>
                <a:lnTo>
                  <a:pt x="7688299" y="52118"/>
                </a:lnTo>
                <a:lnTo>
                  <a:pt x="7729178" y="70166"/>
                </a:lnTo>
                <a:lnTo>
                  <a:pt x="7768674" y="90637"/>
                </a:lnTo>
                <a:lnTo>
                  <a:pt x="7806694" y="113436"/>
                </a:lnTo>
                <a:lnTo>
                  <a:pt x="7843142" y="138468"/>
                </a:lnTo>
                <a:lnTo>
                  <a:pt x="7877923" y="165640"/>
                </a:lnTo>
                <a:lnTo>
                  <a:pt x="7910944" y="194855"/>
                </a:lnTo>
                <a:lnTo>
                  <a:pt x="7942110" y="226021"/>
                </a:lnTo>
                <a:lnTo>
                  <a:pt x="7971326" y="259042"/>
                </a:lnTo>
                <a:lnTo>
                  <a:pt x="7998497" y="293824"/>
                </a:lnTo>
                <a:lnTo>
                  <a:pt x="8023530" y="330271"/>
                </a:lnTo>
                <a:lnTo>
                  <a:pt x="8046328" y="368291"/>
                </a:lnTo>
                <a:lnTo>
                  <a:pt x="8066799" y="407787"/>
                </a:lnTo>
                <a:lnTo>
                  <a:pt x="8084848" y="448666"/>
                </a:lnTo>
                <a:lnTo>
                  <a:pt x="8100379" y="490833"/>
                </a:lnTo>
                <a:lnTo>
                  <a:pt x="8113298" y="534193"/>
                </a:lnTo>
                <a:lnTo>
                  <a:pt x="8123511" y="578652"/>
                </a:lnTo>
                <a:lnTo>
                  <a:pt x="8130923" y="624116"/>
                </a:lnTo>
                <a:lnTo>
                  <a:pt x="8135439" y="670488"/>
                </a:lnTo>
                <a:lnTo>
                  <a:pt x="8136966" y="717676"/>
                </a:lnTo>
                <a:lnTo>
                  <a:pt x="8136966" y="3588346"/>
                </a:lnTo>
                <a:lnTo>
                  <a:pt x="8135439" y="3635533"/>
                </a:lnTo>
                <a:lnTo>
                  <a:pt x="8130923" y="3681905"/>
                </a:lnTo>
                <a:lnTo>
                  <a:pt x="8123511" y="3727367"/>
                </a:lnTo>
                <a:lnTo>
                  <a:pt x="8113298" y="3771825"/>
                </a:lnTo>
                <a:lnTo>
                  <a:pt x="8100379" y="3815185"/>
                </a:lnTo>
                <a:lnTo>
                  <a:pt x="8084848" y="3857351"/>
                </a:lnTo>
                <a:lnTo>
                  <a:pt x="8066799" y="3898230"/>
                </a:lnTo>
                <a:lnTo>
                  <a:pt x="8046328" y="3937726"/>
                </a:lnTo>
                <a:lnTo>
                  <a:pt x="8023530" y="3975746"/>
                </a:lnTo>
                <a:lnTo>
                  <a:pt x="7998497" y="4012194"/>
                </a:lnTo>
                <a:lnTo>
                  <a:pt x="7971326" y="4046976"/>
                </a:lnTo>
                <a:lnTo>
                  <a:pt x="7942110" y="4079997"/>
                </a:lnTo>
                <a:lnTo>
                  <a:pt x="7910944" y="4111163"/>
                </a:lnTo>
                <a:lnTo>
                  <a:pt x="7877923" y="4140379"/>
                </a:lnTo>
                <a:lnTo>
                  <a:pt x="7843142" y="4167551"/>
                </a:lnTo>
                <a:lnTo>
                  <a:pt x="7806694" y="4192584"/>
                </a:lnTo>
                <a:lnTo>
                  <a:pt x="7768674" y="4215384"/>
                </a:lnTo>
                <a:lnTo>
                  <a:pt x="7729178" y="4235855"/>
                </a:lnTo>
                <a:lnTo>
                  <a:pt x="7688299" y="4253904"/>
                </a:lnTo>
                <a:lnTo>
                  <a:pt x="7646132" y="4269435"/>
                </a:lnTo>
                <a:lnTo>
                  <a:pt x="7602772" y="4282355"/>
                </a:lnTo>
                <a:lnTo>
                  <a:pt x="7558313" y="4292568"/>
                </a:lnTo>
                <a:lnTo>
                  <a:pt x="7512850" y="4299980"/>
                </a:lnTo>
                <a:lnTo>
                  <a:pt x="7466477" y="4304497"/>
                </a:lnTo>
                <a:lnTo>
                  <a:pt x="7419289" y="4306023"/>
                </a:lnTo>
                <a:lnTo>
                  <a:pt x="717677" y="4306023"/>
                </a:lnTo>
                <a:lnTo>
                  <a:pt x="670490" y="4304497"/>
                </a:lnTo>
                <a:lnTo>
                  <a:pt x="624118" y="4299980"/>
                </a:lnTo>
                <a:lnTo>
                  <a:pt x="578656" y="4292568"/>
                </a:lnTo>
                <a:lnTo>
                  <a:pt x="534198" y="4282355"/>
                </a:lnTo>
                <a:lnTo>
                  <a:pt x="490838" y="4269435"/>
                </a:lnTo>
                <a:lnTo>
                  <a:pt x="448672" y="4253904"/>
                </a:lnTo>
                <a:lnTo>
                  <a:pt x="407793" y="4235855"/>
                </a:lnTo>
                <a:lnTo>
                  <a:pt x="368297" y="4215384"/>
                </a:lnTo>
                <a:lnTo>
                  <a:pt x="330277" y="4192584"/>
                </a:lnTo>
                <a:lnTo>
                  <a:pt x="293829" y="4167551"/>
                </a:lnTo>
                <a:lnTo>
                  <a:pt x="259047" y="4140379"/>
                </a:lnTo>
                <a:lnTo>
                  <a:pt x="226026" y="4111163"/>
                </a:lnTo>
                <a:lnTo>
                  <a:pt x="194860" y="4079997"/>
                </a:lnTo>
                <a:lnTo>
                  <a:pt x="165644" y="4046976"/>
                </a:lnTo>
                <a:lnTo>
                  <a:pt x="138472" y="4012194"/>
                </a:lnTo>
                <a:lnTo>
                  <a:pt x="113439" y="3975746"/>
                </a:lnTo>
                <a:lnTo>
                  <a:pt x="90639" y="3937726"/>
                </a:lnTo>
                <a:lnTo>
                  <a:pt x="70168" y="3898230"/>
                </a:lnTo>
                <a:lnTo>
                  <a:pt x="52119" y="3857351"/>
                </a:lnTo>
                <a:lnTo>
                  <a:pt x="36588" y="3815185"/>
                </a:lnTo>
                <a:lnTo>
                  <a:pt x="23668" y="3771825"/>
                </a:lnTo>
                <a:lnTo>
                  <a:pt x="13455" y="3727367"/>
                </a:lnTo>
                <a:lnTo>
                  <a:pt x="6043" y="3681905"/>
                </a:lnTo>
                <a:lnTo>
                  <a:pt x="1526" y="3635533"/>
                </a:lnTo>
                <a:lnTo>
                  <a:pt x="0" y="3588346"/>
                </a:lnTo>
                <a:lnTo>
                  <a:pt x="0" y="717676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56615" y="2666365"/>
            <a:ext cx="7865109" cy="3260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35" dirty="0">
                <a:solidFill>
                  <a:srgbClr val="333399"/>
                </a:solidFill>
                <a:latin typeface="Courier New"/>
                <a:cs typeface="Courier New"/>
              </a:rPr>
              <a:t>9.</a:t>
            </a:r>
            <a:r>
              <a:rPr sz="2400" b="1" spc="-35" dirty="0">
                <a:solidFill>
                  <a:srgbClr val="333399"/>
                </a:solidFill>
                <a:latin typeface="Microsoft YaHei"/>
                <a:cs typeface="Microsoft YaHei"/>
              </a:rPr>
              <a:t>差旅費不補助學生交通及住宿。</a:t>
            </a:r>
            <a:endParaRPr sz="2400">
              <a:latin typeface="Microsoft YaHei"/>
              <a:cs typeface="Microsoft YaHei"/>
            </a:endParaRPr>
          </a:p>
          <a:p>
            <a:pPr marL="12700">
              <a:lnSpc>
                <a:spcPct val="100000"/>
              </a:lnSpc>
              <a:spcBef>
                <a:spcPts val="1800"/>
              </a:spcBef>
            </a:pPr>
            <a:r>
              <a:rPr sz="2400" b="1" spc="-100" dirty="0">
                <a:solidFill>
                  <a:srgbClr val="333399"/>
                </a:solidFill>
                <a:latin typeface="Courier New"/>
                <a:cs typeface="Courier New"/>
              </a:rPr>
              <a:t>10.</a:t>
            </a:r>
            <a:r>
              <a:rPr sz="2400" b="1" spc="-100" dirty="0">
                <a:solidFill>
                  <a:srgbClr val="333399"/>
                </a:solidFill>
                <a:latin typeface="Microsoft YaHei"/>
                <a:cs typeface="Microsoft YaHei"/>
              </a:rPr>
              <a:t>授課鐘點</a:t>
            </a:r>
            <a:r>
              <a:rPr sz="2400" b="1" spc="-100" dirty="0">
                <a:solidFill>
                  <a:srgbClr val="333399"/>
                </a:solidFill>
                <a:latin typeface="Courier New"/>
                <a:cs typeface="Courier New"/>
              </a:rPr>
              <a:t>(400</a:t>
            </a:r>
            <a:r>
              <a:rPr sz="2400" b="1" spc="-100" dirty="0">
                <a:solidFill>
                  <a:srgbClr val="333399"/>
                </a:solidFill>
                <a:latin typeface="Microsoft YaHei"/>
                <a:cs typeface="Microsoft YaHei"/>
              </a:rPr>
              <a:t>及</a:t>
            </a:r>
            <a:r>
              <a:rPr sz="2400" b="1" spc="-100" dirty="0">
                <a:solidFill>
                  <a:srgbClr val="333399"/>
                </a:solidFill>
                <a:latin typeface="Courier New"/>
                <a:cs typeface="Courier New"/>
              </a:rPr>
              <a:t>550)</a:t>
            </a:r>
            <a:r>
              <a:rPr sz="2400" b="1" spc="-100" dirty="0">
                <a:solidFill>
                  <a:srgbClr val="333399"/>
                </a:solidFill>
                <a:latin typeface="Microsoft YaHei"/>
                <a:cs typeface="Microsoft YaHei"/>
              </a:rPr>
              <a:t>不得編列講座助理費用。</a:t>
            </a:r>
            <a:endParaRPr sz="2400">
              <a:latin typeface="Microsoft YaHei"/>
              <a:cs typeface="Microsoft YaHei"/>
            </a:endParaRPr>
          </a:p>
          <a:p>
            <a:pPr marL="457834" marR="305435" indent="-445770">
              <a:lnSpc>
                <a:spcPct val="100000"/>
              </a:lnSpc>
              <a:spcBef>
                <a:spcPts val="1800"/>
              </a:spcBef>
            </a:pPr>
            <a:r>
              <a:rPr sz="2400" b="1" spc="-245" dirty="0">
                <a:solidFill>
                  <a:srgbClr val="333399"/>
                </a:solidFill>
                <a:latin typeface="Courier New"/>
                <a:cs typeface="Courier New"/>
              </a:rPr>
              <a:t>11</a:t>
            </a:r>
            <a:r>
              <a:rPr sz="2400" b="1" spc="-225" dirty="0">
                <a:solidFill>
                  <a:srgbClr val="333399"/>
                </a:solidFill>
                <a:latin typeface="Courier New"/>
                <a:cs typeface="Courier New"/>
              </a:rPr>
              <a:t>.</a:t>
            </a:r>
            <a:r>
              <a:rPr sz="2400" b="1" spc="25" dirty="0">
                <a:solidFill>
                  <a:srgbClr val="333399"/>
                </a:solidFill>
                <a:latin typeface="Microsoft YaHei"/>
                <a:cs typeface="Microsoft YaHei"/>
              </a:rPr>
              <a:t>計畫經費執行應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確</a:t>
            </a:r>
            <a:r>
              <a:rPr sz="2400" b="1" spc="25" dirty="0">
                <a:solidFill>
                  <a:srgbClr val="333399"/>
                </a:solidFill>
                <a:latin typeface="Microsoft YaHei"/>
                <a:cs typeface="Microsoft YaHei"/>
              </a:rPr>
              <a:t>實落實學校自主管</a:t>
            </a:r>
            <a:r>
              <a:rPr sz="24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考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，</a:t>
            </a:r>
            <a:r>
              <a:rPr sz="2400" b="1" spc="25" dirty="0">
                <a:solidFill>
                  <a:srgbClr val="333399"/>
                </a:solidFill>
                <a:latin typeface="Microsoft YaHei"/>
                <a:cs typeface="Microsoft YaHei"/>
              </a:rPr>
              <a:t>非有不可抗  </a:t>
            </a:r>
            <a:r>
              <a:rPr sz="24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力之因素，一律不得進行計畫經費展延。</a:t>
            </a:r>
            <a:endParaRPr sz="2400">
              <a:latin typeface="Microsoft YaHei"/>
              <a:cs typeface="Microsoft YaHei"/>
            </a:endParaRPr>
          </a:p>
          <a:p>
            <a:pPr marL="457834" marR="305435" indent="-445770">
              <a:lnSpc>
                <a:spcPct val="100000"/>
              </a:lnSpc>
              <a:spcBef>
                <a:spcPts val="1800"/>
              </a:spcBef>
            </a:pPr>
            <a:r>
              <a:rPr sz="2400" b="1" spc="-240" dirty="0">
                <a:solidFill>
                  <a:srgbClr val="333399"/>
                </a:solidFill>
                <a:latin typeface="Courier New"/>
                <a:cs typeface="Courier New"/>
              </a:rPr>
              <a:t>1</a:t>
            </a:r>
            <a:r>
              <a:rPr sz="2400" b="1" spc="-245" dirty="0">
                <a:solidFill>
                  <a:srgbClr val="333399"/>
                </a:solidFill>
                <a:latin typeface="Courier New"/>
                <a:cs typeface="Courier New"/>
              </a:rPr>
              <a:t>2</a:t>
            </a:r>
            <a:r>
              <a:rPr sz="2400" b="1" spc="-220" dirty="0">
                <a:solidFill>
                  <a:srgbClr val="333399"/>
                </a:solidFill>
                <a:latin typeface="Courier New"/>
                <a:cs typeface="Courier New"/>
              </a:rPr>
              <a:t>.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計畫經費執行應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確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實落實學校自主管</a:t>
            </a:r>
            <a:r>
              <a:rPr sz="24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考，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若經本署查  核</a:t>
            </a:r>
            <a:r>
              <a:rPr sz="2400" b="1" spc="45" dirty="0">
                <a:solidFill>
                  <a:srgbClr val="333399"/>
                </a:solidFill>
                <a:latin typeface="Microsoft YaHei"/>
                <a:cs typeface="Microsoft YaHei"/>
              </a:rPr>
              <a:t>有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超過執行期</a:t>
            </a:r>
            <a:r>
              <a:rPr sz="2400" b="1" spc="45" dirty="0">
                <a:solidFill>
                  <a:srgbClr val="333399"/>
                </a:solidFill>
                <a:latin typeface="Microsoft YaHei"/>
                <a:cs typeface="Microsoft YaHei"/>
              </a:rPr>
              <a:t>限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而支付</a:t>
            </a:r>
            <a:r>
              <a:rPr sz="2400" b="1" spc="45" dirty="0">
                <a:solidFill>
                  <a:srgbClr val="333399"/>
                </a:solidFill>
                <a:latin typeface="Microsoft YaHei"/>
                <a:cs typeface="Microsoft YaHei"/>
              </a:rPr>
              <a:t>的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款</a:t>
            </a:r>
            <a:r>
              <a:rPr sz="2400" b="1" spc="30" dirty="0">
                <a:solidFill>
                  <a:srgbClr val="333399"/>
                </a:solidFill>
                <a:latin typeface="Microsoft YaHei"/>
                <a:cs typeface="Microsoft YaHei"/>
              </a:rPr>
              <a:t>項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，或未</a:t>
            </a:r>
            <a:r>
              <a:rPr sz="2400" b="1" spc="45" dirty="0">
                <a:solidFill>
                  <a:srgbClr val="333399"/>
                </a:solidFill>
                <a:latin typeface="Microsoft YaHei"/>
                <a:cs typeface="Microsoft YaHei"/>
              </a:rPr>
              <a:t>支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用項目而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未</a:t>
            </a:r>
            <a:endParaRPr sz="2400">
              <a:latin typeface="Microsoft YaHei"/>
              <a:cs typeface="Microsoft YaHei"/>
            </a:endParaRPr>
          </a:p>
          <a:p>
            <a:pPr marL="457834">
              <a:lnSpc>
                <a:spcPct val="100000"/>
              </a:lnSpc>
            </a:pP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繳回者，學校應繳回該筆款項，並自行支付該筆款項。</a:t>
            </a:r>
            <a:endParaRPr sz="2400">
              <a:latin typeface="Microsoft YaHei"/>
              <a:cs typeface="Microsoft YaHe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071751" y="1714500"/>
            <a:ext cx="4953000" cy="685800"/>
          </a:xfrm>
          <a:custGeom>
            <a:avLst/>
            <a:gdLst/>
            <a:ahLst/>
            <a:cxnLst/>
            <a:rect l="l" t="t" r="r" b="b"/>
            <a:pathLst>
              <a:path w="4953000" h="685800">
                <a:moveTo>
                  <a:pt x="4838573" y="0"/>
                </a:moveTo>
                <a:lnTo>
                  <a:pt x="114300" y="0"/>
                </a:lnTo>
                <a:lnTo>
                  <a:pt x="69758" y="8983"/>
                </a:lnTo>
                <a:lnTo>
                  <a:pt x="33432" y="33480"/>
                </a:lnTo>
                <a:lnTo>
                  <a:pt x="8965" y="69812"/>
                </a:lnTo>
                <a:lnTo>
                  <a:pt x="0" y="114300"/>
                </a:lnTo>
                <a:lnTo>
                  <a:pt x="0" y="571500"/>
                </a:lnTo>
                <a:lnTo>
                  <a:pt x="8965" y="615987"/>
                </a:lnTo>
                <a:lnTo>
                  <a:pt x="33432" y="652319"/>
                </a:lnTo>
                <a:lnTo>
                  <a:pt x="69758" y="676816"/>
                </a:lnTo>
                <a:lnTo>
                  <a:pt x="114300" y="685800"/>
                </a:lnTo>
                <a:lnTo>
                  <a:pt x="4838573" y="685800"/>
                </a:lnTo>
                <a:lnTo>
                  <a:pt x="4883134" y="676816"/>
                </a:lnTo>
                <a:lnTo>
                  <a:pt x="4919503" y="652319"/>
                </a:lnTo>
                <a:lnTo>
                  <a:pt x="4944014" y="615987"/>
                </a:lnTo>
                <a:lnTo>
                  <a:pt x="4953000" y="571500"/>
                </a:lnTo>
                <a:lnTo>
                  <a:pt x="4953000" y="114300"/>
                </a:lnTo>
                <a:lnTo>
                  <a:pt x="4944014" y="69812"/>
                </a:lnTo>
                <a:lnTo>
                  <a:pt x="4919503" y="33480"/>
                </a:lnTo>
                <a:lnTo>
                  <a:pt x="4883134" y="8983"/>
                </a:lnTo>
                <a:lnTo>
                  <a:pt x="4838573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071751" y="1714500"/>
            <a:ext cx="4953000" cy="685800"/>
          </a:xfrm>
          <a:custGeom>
            <a:avLst/>
            <a:gdLst/>
            <a:ahLst/>
            <a:cxnLst/>
            <a:rect l="l" t="t" r="r" b="b"/>
            <a:pathLst>
              <a:path w="4953000" h="685800">
                <a:moveTo>
                  <a:pt x="0" y="114300"/>
                </a:moveTo>
                <a:lnTo>
                  <a:pt x="8965" y="69812"/>
                </a:lnTo>
                <a:lnTo>
                  <a:pt x="33432" y="33480"/>
                </a:lnTo>
                <a:lnTo>
                  <a:pt x="69758" y="8983"/>
                </a:lnTo>
                <a:lnTo>
                  <a:pt x="114300" y="0"/>
                </a:lnTo>
                <a:lnTo>
                  <a:pt x="4838573" y="0"/>
                </a:lnTo>
                <a:lnTo>
                  <a:pt x="4883134" y="8983"/>
                </a:lnTo>
                <a:lnTo>
                  <a:pt x="4919503" y="33480"/>
                </a:lnTo>
                <a:lnTo>
                  <a:pt x="4944014" y="69812"/>
                </a:lnTo>
                <a:lnTo>
                  <a:pt x="4953000" y="114300"/>
                </a:lnTo>
                <a:lnTo>
                  <a:pt x="4953000" y="571500"/>
                </a:lnTo>
                <a:lnTo>
                  <a:pt x="4944014" y="615987"/>
                </a:lnTo>
                <a:lnTo>
                  <a:pt x="4919503" y="652319"/>
                </a:lnTo>
                <a:lnTo>
                  <a:pt x="4883134" y="676816"/>
                </a:lnTo>
                <a:lnTo>
                  <a:pt x="4838573" y="685800"/>
                </a:lnTo>
                <a:lnTo>
                  <a:pt x="114300" y="685800"/>
                </a:lnTo>
                <a:lnTo>
                  <a:pt x="69758" y="676816"/>
                </a:lnTo>
                <a:lnTo>
                  <a:pt x="33432" y="652319"/>
                </a:lnTo>
                <a:lnTo>
                  <a:pt x="8965" y="615987"/>
                </a:lnTo>
                <a:lnTo>
                  <a:pt x="0" y="571500"/>
                </a:lnTo>
                <a:lnTo>
                  <a:pt x="0" y="114300"/>
                </a:lnTo>
                <a:close/>
              </a:path>
            </a:pathLst>
          </a:custGeom>
          <a:ln w="38100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505201" y="1736216"/>
            <a:ext cx="4091940" cy="622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六、其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他</a:t>
            </a: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提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醒</a:t>
            </a: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事項</a:t>
            </a:r>
            <a:endParaRPr sz="4000">
              <a:latin typeface="Microsoft YaHei"/>
              <a:cs typeface="Microsoft YaHei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95"/>
              </a:lnSpc>
            </a:pPr>
            <a:r>
              <a:rPr spc="-5" dirty="0"/>
              <a:t>教育部國民及學前教育署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4568" y="582168"/>
            <a:ext cx="725424" cy="725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5800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53896" y="582168"/>
            <a:ext cx="6342887" cy="7254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09088" y="435863"/>
            <a:ext cx="4184904" cy="11826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06525" y="533400"/>
            <a:ext cx="6294755" cy="720725"/>
          </a:xfrm>
          <a:prstGeom prst="rect">
            <a:avLst/>
          </a:prstGeom>
          <a:solidFill>
            <a:srgbClr val="66FF33"/>
          </a:solidFill>
        </p:spPr>
        <p:txBody>
          <a:bodyPr vert="horz" wrap="square" lIns="0" tIns="6350" rIns="0" bIns="0" rtlCol="0">
            <a:spAutoFit/>
          </a:bodyPr>
          <a:lstStyle/>
          <a:p>
            <a:pPr marL="1491615">
              <a:lnSpc>
                <a:spcPct val="100000"/>
              </a:lnSpc>
              <a:spcBef>
                <a:spcPts val="50"/>
              </a:spcBef>
            </a:pPr>
            <a:r>
              <a:rPr sz="4400" spc="-5" dirty="0">
                <a:solidFill>
                  <a:srgbClr val="333399"/>
                </a:solidFill>
              </a:rPr>
              <a:t>經費補助要點</a:t>
            </a:r>
            <a:endParaRPr sz="4400"/>
          </a:p>
        </p:txBody>
      </p:sp>
      <p:sp>
        <p:nvSpPr>
          <p:cNvPr id="7" name="object 7"/>
          <p:cNvSpPr/>
          <p:nvPr/>
        </p:nvSpPr>
        <p:spPr>
          <a:xfrm>
            <a:off x="7748016" y="582168"/>
            <a:ext cx="728472" cy="7254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01026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42937" y="2071751"/>
            <a:ext cx="7924863" cy="423757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42937" y="2071751"/>
            <a:ext cx="7925434" cy="4237990"/>
          </a:xfrm>
          <a:custGeom>
            <a:avLst/>
            <a:gdLst/>
            <a:ahLst/>
            <a:cxnLst/>
            <a:rect l="l" t="t" r="r" b="b"/>
            <a:pathLst>
              <a:path w="7925434" h="4237990">
                <a:moveTo>
                  <a:pt x="0" y="706247"/>
                </a:moveTo>
                <a:lnTo>
                  <a:pt x="1629" y="657882"/>
                </a:lnTo>
                <a:lnTo>
                  <a:pt x="6447" y="610393"/>
                </a:lnTo>
                <a:lnTo>
                  <a:pt x="14349" y="563886"/>
                </a:lnTo>
                <a:lnTo>
                  <a:pt x="25229" y="518465"/>
                </a:lnTo>
                <a:lnTo>
                  <a:pt x="38982" y="474236"/>
                </a:lnTo>
                <a:lnTo>
                  <a:pt x="55504" y="431303"/>
                </a:lnTo>
                <a:lnTo>
                  <a:pt x="74688" y="389772"/>
                </a:lnTo>
                <a:lnTo>
                  <a:pt x="96430" y="349748"/>
                </a:lnTo>
                <a:lnTo>
                  <a:pt x="120624" y="311336"/>
                </a:lnTo>
                <a:lnTo>
                  <a:pt x="147166" y="274640"/>
                </a:lnTo>
                <a:lnTo>
                  <a:pt x="175949" y="239766"/>
                </a:lnTo>
                <a:lnTo>
                  <a:pt x="206870" y="206819"/>
                </a:lnTo>
                <a:lnTo>
                  <a:pt x="239822" y="175904"/>
                </a:lnTo>
                <a:lnTo>
                  <a:pt x="274701" y="147126"/>
                </a:lnTo>
                <a:lnTo>
                  <a:pt x="311401" y="120590"/>
                </a:lnTo>
                <a:lnTo>
                  <a:pt x="349818" y="96402"/>
                </a:lnTo>
                <a:lnTo>
                  <a:pt x="389845" y="74666"/>
                </a:lnTo>
                <a:lnTo>
                  <a:pt x="431378" y="55487"/>
                </a:lnTo>
                <a:lnTo>
                  <a:pt x="474312" y="38970"/>
                </a:lnTo>
                <a:lnTo>
                  <a:pt x="518542" y="25221"/>
                </a:lnTo>
                <a:lnTo>
                  <a:pt x="563961" y="14344"/>
                </a:lnTo>
                <a:lnTo>
                  <a:pt x="610466" y="6445"/>
                </a:lnTo>
                <a:lnTo>
                  <a:pt x="657951" y="1628"/>
                </a:lnTo>
                <a:lnTo>
                  <a:pt x="706310" y="0"/>
                </a:lnTo>
                <a:lnTo>
                  <a:pt x="7218489" y="0"/>
                </a:lnTo>
                <a:lnTo>
                  <a:pt x="7266855" y="1628"/>
                </a:lnTo>
                <a:lnTo>
                  <a:pt x="7314345" y="6445"/>
                </a:lnTo>
                <a:lnTo>
                  <a:pt x="7360855" y="14344"/>
                </a:lnTo>
                <a:lnTo>
                  <a:pt x="7406280" y="25221"/>
                </a:lnTo>
                <a:lnTo>
                  <a:pt x="7450514" y="38970"/>
                </a:lnTo>
                <a:lnTo>
                  <a:pt x="7493452" y="55487"/>
                </a:lnTo>
                <a:lnTo>
                  <a:pt x="7534989" y="74666"/>
                </a:lnTo>
                <a:lnTo>
                  <a:pt x="7575020" y="96402"/>
                </a:lnTo>
                <a:lnTo>
                  <a:pt x="7613440" y="120590"/>
                </a:lnTo>
                <a:lnTo>
                  <a:pt x="7650143" y="147126"/>
                </a:lnTo>
                <a:lnTo>
                  <a:pt x="7685025" y="175904"/>
                </a:lnTo>
                <a:lnTo>
                  <a:pt x="7717980" y="206819"/>
                </a:lnTo>
                <a:lnTo>
                  <a:pt x="7748903" y="239766"/>
                </a:lnTo>
                <a:lnTo>
                  <a:pt x="7777689" y="274640"/>
                </a:lnTo>
                <a:lnTo>
                  <a:pt x="7804232" y="311336"/>
                </a:lnTo>
                <a:lnTo>
                  <a:pt x="7828428" y="349748"/>
                </a:lnTo>
                <a:lnTo>
                  <a:pt x="7850171" y="389772"/>
                </a:lnTo>
                <a:lnTo>
                  <a:pt x="7869356" y="431303"/>
                </a:lnTo>
                <a:lnTo>
                  <a:pt x="7885878" y="474236"/>
                </a:lnTo>
                <a:lnTo>
                  <a:pt x="7899632" y="518465"/>
                </a:lnTo>
                <a:lnTo>
                  <a:pt x="7910513" y="563886"/>
                </a:lnTo>
                <a:lnTo>
                  <a:pt x="7918415" y="610393"/>
                </a:lnTo>
                <a:lnTo>
                  <a:pt x="7923233" y="657882"/>
                </a:lnTo>
                <a:lnTo>
                  <a:pt x="7924863" y="706247"/>
                </a:lnTo>
                <a:lnTo>
                  <a:pt x="7924863" y="3531285"/>
                </a:lnTo>
                <a:lnTo>
                  <a:pt x="7923233" y="3579642"/>
                </a:lnTo>
                <a:lnTo>
                  <a:pt x="7918415" y="3627123"/>
                </a:lnTo>
                <a:lnTo>
                  <a:pt x="7910513" y="3673626"/>
                </a:lnTo>
                <a:lnTo>
                  <a:pt x="7899632" y="3719043"/>
                </a:lnTo>
                <a:lnTo>
                  <a:pt x="7885878" y="3763270"/>
                </a:lnTo>
                <a:lnTo>
                  <a:pt x="7869356" y="3806202"/>
                </a:lnTo>
                <a:lnTo>
                  <a:pt x="7850171" y="3847734"/>
                </a:lnTo>
                <a:lnTo>
                  <a:pt x="7828428" y="3887760"/>
                </a:lnTo>
                <a:lnTo>
                  <a:pt x="7804232" y="3926175"/>
                </a:lnTo>
                <a:lnTo>
                  <a:pt x="7777689" y="3962874"/>
                </a:lnTo>
                <a:lnTo>
                  <a:pt x="7748903" y="3997752"/>
                </a:lnTo>
                <a:lnTo>
                  <a:pt x="7717980" y="4030703"/>
                </a:lnTo>
                <a:lnTo>
                  <a:pt x="7685025" y="4061623"/>
                </a:lnTo>
                <a:lnTo>
                  <a:pt x="7650143" y="4090406"/>
                </a:lnTo>
                <a:lnTo>
                  <a:pt x="7613440" y="4116947"/>
                </a:lnTo>
                <a:lnTo>
                  <a:pt x="7575020" y="4141141"/>
                </a:lnTo>
                <a:lnTo>
                  <a:pt x="7534989" y="4162883"/>
                </a:lnTo>
                <a:lnTo>
                  <a:pt x="7493452" y="4182067"/>
                </a:lnTo>
                <a:lnTo>
                  <a:pt x="7450514" y="4198588"/>
                </a:lnTo>
                <a:lnTo>
                  <a:pt x="7406280" y="4212341"/>
                </a:lnTo>
                <a:lnTo>
                  <a:pt x="7360855" y="4223221"/>
                </a:lnTo>
                <a:lnTo>
                  <a:pt x="7314345" y="4231123"/>
                </a:lnTo>
                <a:lnTo>
                  <a:pt x="7266855" y="4235941"/>
                </a:lnTo>
                <a:lnTo>
                  <a:pt x="7218489" y="4237570"/>
                </a:lnTo>
                <a:lnTo>
                  <a:pt x="706310" y="4237570"/>
                </a:lnTo>
                <a:lnTo>
                  <a:pt x="657951" y="4235941"/>
                </a:lnTo>
                <a:lnTo>
                  <a:pt x="610466" y="4231123"/>
                </a:lnTo>
                <a:lnTo>
                  <a:pt x="563961" y="4223221"/>
                </a:lnTo>
                <a:lnTo>
                  <a:pt x="518542" y="4212341"/>
                </a:lnTo>
                <a:lnTo>
                  <a:pt x="474312" y="4198588"/>
                </a:lnTo>
                <a:lnTo>
                  <a:pt x="431378" y="4182067"/>
                </a:lnTo>
                <a:lnTo>
                  <a:pt x="389845" y="4162883"/>
                </a:lnTo>
                <a:lnTo>
                  <a:pt x="349818" y="4141141"/>
                </a:lnTo>
                <a:lnTo>
                  <a:pt x="311401" y="4116947"/>
                </a:lnTo>
                <a:lnTo>
                  <a:pt x="274701" y="4090406"/>
                </a:lnTo>
                <a:lnTo>
                  <a:pt x="239822" y="4061623"/>
                </a:lnTo>
                <a:lnTo>
                  <a:pt x="206870" y="4030703"/>
                </a:lnTo>
                <a:lnTo>
                  <a:pt x="175949" y="3997752"/>
                </a:lnTo>
                <a:lnTo>
                  <a:pt x="147166" y="3962874"/>
                </a:lnTo>
                <a:lnTo>
                  <a:pt x="120624" y="3926175"/>
                </a:lnTo>
                <a:lnTo>
                  <a:pt x="96430" y="3887760"/>
                </a:lnTo>
                <a:lnTo>
                  <a:pt x="74688" y="3847734"/>
                </a:lnTo>
                <a:lnTo>
                  <a:pt x="55504" y="3806202"/>
                </a:lnTo>
                <a:lnTo>
                  <a:pt x="38982" y="3763270"/>
                </a:lnTo>
                <a:lnTo>
                  <a:pt x="25229" y="3719043"/>
                </a:lnTo>
                <a:lnTo>
                  <a:pt x="14349" y="3673626"/>
                </a:lnTo>
                <a:lnTo>
                  <a:pt x="6447" y="3627123"/>
                </a:lnTo>
                <a:lnTo>
                  <a:pt x="1629" y="3579642"/>
                </a:lnTo>
                <a:lnTo>
                  <a:pt x="0" y="3531285"/>
                </a:lnTo>
                <a:lnTo>
                  <a:pt x="0" y="706247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286000" y="1714500"/>
            <a:ext cx="4724400" cy="685800"/>
          </a:xfrm>
          <a:custGeom>
            <a:avLst/>
            <a:gdLst/>
            <a:ahLst/>
            <a:cxnLst/>
            <a:rect l="l" t="t" r="r" b="b"/>
            <a:pathLst>
              <a:path w="4724400" h="685800">
                <a:moveTo>
                  <a:pt x="4610100" y="0"/>
                </a:moveTo>
                <a:lnTo>
                  <a:pt x="114300" y="0"/>
                </a:lnTo>
                <a:lnTo>
                  <a:pt x="69812" y="8983"/>
                </a:lnTo>
                <a:lnTo>
                  <a:pt x="33480" y="33480"/>
                </a:lnTo>
                <a:lnTo>
                  <a:pt x="8983" y="69812"/>
                </a:lnTo>
                <a:lnTo>
                  <a:pt x="0" y="114300"/>
                </a:lnTo>
                <a:lnTo>
                  <a:pt x="0" y="571500"/>
                </a:lnTo>
                <a:lnTo>
                  <a:pt x="8983" y="615987"/>
                </a:lnTo>
                <a:lnTo>
                  <a:pt x="33480" y="652319"/>
                </a:lnTo>
                <a:lnTo>
                  <a:pt x="69812" y="676816"/>
                </a:lnTo>
                <a:lnTo>
                  <a:pt x="114300" y="685800"/>
                </a:lnTo>
                <a:lnTo>
                  <a:pt x="4610100" y="685800"/>
                </a:lnTo>
                <a:lnTo>
                  <a:pt x="4654587" y="676816"/>
                </a:lnTo>
                <a:lnTo>
                  <a:pt x="4690919" y="652319"/>
                </a:lnTo>
                <a:lnTo>
                  <a:pt x="4715416" y="615987"/>
                </a:lnTo>
                <a:lnTo>
                  <a:pt x="4724400" y="571500"/>
                </a:lnTo>
                <a:lnTo>
                  <a:pt x="4724400" y="114300"/>
                </a:lnTo>
                <a:lnTo>
                  <a:pt x="4715416" y="69812"/>
                </a:lnTo>
                <a:lnTo>
                  <a:pt x="4690919" y="33480"/>
                </a:lnTo>
                <a:lnTo>
                  <a:pt x="4654587" y="8983"/>
                </a:lnTo>
                <a:lnTo>
                  <a:pt x="4610100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286000" y="1714500"/>
            <a:ext cx="4724400" cy="685800"/>
          </a:xfrm>
          <a:custGeom>
            <a:avLst/>
            <a:gdLst/>
            <a:ahLst/>
            <a:cxnLst/>
            <a:rect l="l" t="t" r="r" b="b"/>
            <a:pathLst>
              <a:path w="4724400" h="685800">
                <a:moveTo>
                  <a:pt x="0" y="114300"/>
                </a:moveTo>
                <a:lnTo>
                  <a:pt x="8983" y="69812"/>
                </a:lnTo>
                <a:lnTo>
                  <a:pt x="33480" y="33480"/>
                </a:lnTo>
                <a:lnTo>
                  <a:pt x="69812" y="8983"/>
                </a:lnTo>
                <a:lnTo>
                  <a:pt x="114300" y="0"/>
                </a:lnTo>
                <a:lnTo>
                  <a:pt x="4610100" y="0"/>
                </a:lnTo>
                <a:lnTo>
                  <a:pt x="4654587" y="8983"/>
                </a:lnTo>
                <a:lnTo>
                  <a:pt x="4690919" y="33480"/>
                </a:lnTo>
                <a:lnTo>
                  <a:pt x="4715416" y="69812"/>
                </a:lnTo>
                <a:lnTo>
                  <a:pt x="4724400" y="114300"/>
                </a:lnTo>
                <a:lnTo>
                  <a:pt x="4724400" y="571500"/>
                </a:lnTo>
                <a:lnTo>
                  <a:pt x="4715416" y="615987"/>
                </a:lnTo>
                <a:lnTo>
                  <a:pt x="4690919" y="652319"/>
                </a:lnTo>
                <a:lnTo>
                  <a:pt x="4654587" y="676816"/>
                </a:lnTo>
                <a:lnTo>
                  <a:pt x="4610100" y="685800"/>
                </a:lnTo>
                <a:lnTo>
                  <a:pt x="114300" y="685800"/>
                </a:lnTo>
                <a:lnTo>
                  <a:pt x="69812" y="676816"/>
                </a:lnTo>
                <a:lnTo>
                  <a:pt x="33480" y="652319"/>
                </a:lnTo>
                <a:lnTo>
                  <a:pt x="8983" y="615987"/>
                </a:lnTo>
                <a:lnTo>
                  <a:pt x="0" y="571500"/>
                </a:lnTo>
                <a:lnTo>
                  <a:pt x="0" y="114300"/>
                </a:lnTo>
                <a:close/>
              </a:path>
            </a:pathLst>
          </a:custGeom>
          <a:ln w="38100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386332" y="1765680"/>
            <a:ext cx="5107305" cy="4130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34465">
              <a:lnSpc>
                <a:spcPct val="100000"/>
              </a:lnSpc>
            </a:pPr>
            <a:r>
              <a:rPr sz="3600" b="1" spc="-5" dirty="0">
                <a:solidFill>
                  <a:srgbClr val="FFFFFF"/>
                </a:solidFill>
                <a:latin typeface="Microsoft YaHei"/>
                <a:cs typeface="Microsoft YaHei"/>
              </a:rPr>
              <a:t>經費補助要點大綱</a:t>
            </a:r>
            <a:endParaRPr sz="3600">
              <a:latin typeface="Microsoft YaHei"/>
              <a:cs typeface="Microsoft YaHei"/>
            </a:endParaRPr>
          </a:p>
          <a:p>
            <a:pPr marL="12700" marR="615315">
              <a:lnSpc>
                <a:spcPct val="120100"/>
              </a:lnSpc>
              <a:spcBef>
                <a:spcPts val="440"/>
              </a:spcBef>
              <a:tabLst>
                <a:tab pos="2021839" algn="l"/>
              </a:tabLst>
            </a:pPr>
            <a:r>
              <a:rPr sz="3200" b="1" spc="10" dirty="0">
                <a:solidFill>
                  <a:srgbClr val="333399"/>
                </a:solidFill>
                <a:latin typeface="Microsoft YaHei"/>
                <a:cs typeface="Microsoft YaHei"/>
              </a:rPr>
              <a:t>一、目	</a:t>
            </a:r>
            <a:r>
              <a:rPr sz="3200" b="1" spc="-10" dirty="0">
                <a:solidFill>
                  <a:srgbClr val="333399"/>
                </a:solidFill>
                <a:latin typeface="Microsoft YaHei"/>
                <a:cs typeface="Microsoft YaHei"/>
              </a:rPr>
              <a:t>的  </a:t>
            </a:r>
            <a:r>
              <a:rPr sz="32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二、補助對象  </a:t>
            </a:r>
            <a:r>
              <a:rPr sz="3200" b="1" dirty="0">
                <a:solidFill>
                  <a:srgbClr val="333399"/>
                </a:solidFill>
                <a:latin typeface="Microsoft YaHei"/>
                <a:cs typeface="Microsoft YaHei"/>
              </a:rPr>
              <a:t>三、補助基準  </a:t>
            </a:r>
            <a:r>
              <a:rPr sz="32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四</a:t>
            </a:r>
            <a:r>
              <a:rPr sz="3200" b="1" spc="-10" dirty="0">
                <a:solidFill>
                  <a:srgbClr val="333399"/>
                </a:solidFill>
                <a:latin typeface="Microsoft YaHei"/>
                <a:cs typeface="Microsoft YaHei"/>
              </a:rPr>
              <a:t>、經</a:t>
            </a:r>
            <a:r>
              <a:rPr sz="32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費</a:t>
            </a:r>
            <a:r>
              <a:rPr sz="3200" b="1" spc="-10" dirty="0">
                <a:solidFill>
                  <a:srgbClr val="333399"/>
                </a:solidFill>
                <a:latin typeface="Microsoft YaHei"/>
                <a:cs typeface="Microsoft YaHei"/>
              </a:rPr>
              <a:t>編列原</a:t>
            </a:r>
            <a:r>
              <a:rPr sz="32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則</a:t>
            </a:r>
            <a:r>
              <a:rPr sz="32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及基準  </a:t>
            </a:r>
            <a:r>
              <a:rPr sz="3200" b="1" dirty="0">
                <a:solidFill>
                  <a:srgbClr val="333399"/>
                </a:solidFill>
                <a:latin typeface="Microsoft YaHei"/>
                <a:cs typeface="Microsoft YaHei"/>
              </a:rPr>
              <a:t>五、經費請領及結報  </a:t>
            </a:r>
            <a:r>
              <a:rPr sz="32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六、其他提醒事項</a:t>
            </a:r>
            <a:endParaRPr sz="3200">
              <a:latin typeface="Microsoft YaHei"/>
              <a:cs typeface="Microsoft YaHei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95"/>
              </a:lnSpc>
            </a:pPr>
            <a:r>
              <a:rPr spc="-5" dirty="0"/>
              <a:t>教育部國民及學前教育署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4568" y="582168"/>
            <a:ext cx="725424" cy="725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5800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53896" y="582168"/>
            <a:ext cx="6342887" cy="7254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09088" y="435863"/>
            <a:ext cx="4184904" cy="11826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06525" y="533400"/>
            <a:ext cx="6294755" cy="720725"/>
          </a:xfrm>
          <a:prstGeom prst="rect">
            <a:avLst/>
          </a:prstGeom>
          <a:solidFill>
            <a:srgbClr val="66FF33"/>
          </a:solidFill>
        </p:spPr>
        <p:txBody>
          <a:bodyPr vert="horz" wrap="square" lIns="0" tIns="6350" rIns="0" bIns="0" rtlCol="0">
            <a:spAutoFit/>
          </a:bodyPr>
          <a:lstStyle/>
          <a:p>
            <a:pPr marL="1491615">
              <a:lnSpc>
                <a:spcPct val="100000"/>
              </a:lnSpc>
              <a:spcBef>
                <a:spcPts val="50"/>
              </a:spcBef>
            </a:pPr>
            <a:r>
              <a:rPr sz="4400" spc="-5" dirty="0">
                <a:solidFill>
                  <a:srgbClr val="333399"/>
                </a:solidFill>
              </a:rPr>
              <a:t>經費補助要點</a:t>
            </a:r>
            <a:endParaRPr sz="4400"/>
          </a:p>
        </p:txBody>
      </p:sp>
      <p:sp>
        <p:nvSpPr>
          <p:cNvPr id="7" name="object 7"/>
          <p:cNvSpPr/>
          <p:nvPr/>
        </p:nvSpPr>
        <p:spPr>
          <a:xfrm>
            <a:off x="7748016" y="582168"/>
            <a:ext cx="728472" cy="7254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01026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67537" y="2147316"/>
            <a:ext cx="8136966" cy="430602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67537" y="2147316"/>
            <a:ext cx="8137525" cy="4306570"/>
          </a:xfrm>
          <a:custGeom>
            <a:avLst/>
            <a:gdLst/>
            <a:ahLst/>
            <a:cxnLst/>
            <a:rect l="l" t="t" r="r" b="b"/>
            <a:pathLst>
              <a:path w="8137525" h="4306570">
                <a:moveTo>
                  <a:pt x="0" y="717676"/>
                </a:moveTo>
                <a:lnTo>
                  <a:pt x="1526" y="670488"/>
                </a:lnTo>
                <a:lnTo>
                  <a:pt x="6043" y="624116"/>
                </a:lnTo>
                <a:lnTo>
                  <a:pt x="13455" y="578652"/>
                </a:lnTo>
                <a:lnTo>
                  <a:pt x="23668" y="534193"/>
                </a:lnTo>
                <a:lnTo>
                  <a:pt x="36588" y="490833"/>
                </a:lnTo>
                <a:lnTo>
                  <a:pt x="52119" y="448666"/>
                </a:lnTo>
                <a:lnTo>
                  <a:pt x="70168" y="407787"/>
                </a:lnTo>
                <a:lnTo>
                  <a:pt x="90639" y="368291"/>
                </a:lnTo>
                <a:lnTo>
                  <a:pt x="113439" y="330271"/>
                </a:lnTo>
                <a:lnTo>
                  <a:pt x="138472" y="293824"/>
                </a:lnTo>
                <a:lnTo>
                  <a:pt x="165644" y="259042"/>
                </a:lnTo>
                <a:lnTo>
                  <a:pt x="194860" y="226021"/>
                </a:lnTo>
                <a:lnTo>
                  <a:pt x="226026" y="194855"/>
                </a:lnTo>
                <a:lnTo>
                  <a:pt x="259047" y="165640"/>
                </a:lnTo>
                <a:lnTo>
                  <a:pt x="293829" y="138468"/>
                </a:lnTo>
                <a:lnTo>
                  <a:pt x="330277" y="113436"/>
                </a:lnTo>
                <a:lnTo>
                  <a:pt x="368297" y="90637"/>
                </a:lnTo>
                <a:lnTo>
                  <a:pt x="407793" y="70166"/>
                </a:lnTo>
                <a:lnTo>
                  <a:pt x="448672" y="52118"/>
                </a:lnTo>
                <a:lnTo>
                  <a:pt x="490838" y="36587"/>
                </a:lnTo>
                <a:lnTo>
                  <a:pt x="534198" y="23667"/>
                </a:lnTo>
                <a:lnTo>
                  <a:pt x="578656" y="13455"/>
                </a:lnTo>
                <a:lnTo>
                  <a:pt x="624118" y="6043"/>
                </a:lnTo>
                <a:lnTo>
                  <a:pt x="670490" y="1526"/>
                </a:lnTo>
                <a:lnTo>
                  <a:pt x="717677" y="0"/>
                </a:lnTo>
                <a:lnTo>
                  <a:pt x="7419289" y="0"/>
                </a:lnTo>
                <a:lnTo>
                  <a:pt x="7466477" y="1526"/>
                </a:lnTo>
                <a:lnTo>
                  <a:pt x="7512850" y="6043"/>
                </a:lnTo>
                <a:lnTo>
                  <a:pt x="7558313" y="13455"/>
                </a:lnTo>
                <a:lnTo>
                  <a:pt x="7602772" y="23667"/>
                </a:lnTo>
                <a:lnTo>
                  <a:pt x="7646132" y="36587"/>
                </a:lnTo>
                <a:lnTo>
                  <a:pt x="7688299" y="52118"/>
                </a:lnTo>
                <a:lnTo>
                  <a:pt x="7729178" y="70166"/>
                </a:lnTo>
                <a:lnTo>
                  <a:pt x="7768674" y="90637"/>
                </a:lnTo>
                <a:lnTo>
                  <a:pt x="7806694" y="113436"/>
                </a:lnTo>
                <a:lnTo>
                  <a:pt x="7843142" y="138468"/>
                </a:lnTo>
                <a:lnTo>
                  <a:pt x="7877923" y="165640"/>
                </a:lnTo>
                <a:lnTo>
                  <a:pt x="7910944" y="194855"/>
                </a:lnTo>
                <a:lnTo>
                  <a:pt x="7942110" y="226021"/>
                </a:lnTo>
                <a:lnTo>
                  <a:pt x="7971326" y="259042"/>
                </a:lnTo>
                <a:lnTo>
                  <a:pt x="7998497" y="293824"/>
                </a:lnTo>
                <a:lnTo>
                  <a:pt x="8023530" y="330271"/>
                </a:lnTo>
                <a:lnTo>
                  <a:pt x="8046328" y="368291"/>
                </a:lnTo>
                <a:lnTo>
                  <a:pt x="8066799" y="407787"/>
                </a:lnTo>
                <a:lnTo>
                  <a:pt x="8084848" y="448666"/>
                </a:lnTo>
                <a:lnTo>
                  <a:pt x="8100379" y="490833"/>
                </a:lnTo>
                <a:lnTo>
                  <a:pt x="8113298" y="534193"/>
                </a:lnTo>
                <a:lnTo>
                  <a:pt x="8123511" y="578652"/>
                </a:lnTo>
                <a:lnTo>
                  <a:pt x="8130923" y="624116"/>
                </a:lnTo>
                <a:lnTo>
                  <a:pt x="8135439" y="670488"/>
                </a:lnTo>
                <a:lnTo>
                  <a:pt x="8136966" y="717676"/>
                </a:lnTo>
                <a:lnTo>
                  <a:pt x="8136966" y="3588346"/>
                </a:lnTo>
                <a:lnTo>
                  <a:pt x="8135439" y="3635533"/>
                </a:lnTo>
                <a:lnTo>
                  <a:pt x="8130923" y="3681905"/>
                </a:lnTo>
                <a:lnTo>
                  <a:pt x="8123511" y="3727367"/>
                </a:lnTo>
                <a:lnTo>
                  <a:pt x="8113298" y="3771825"/>
                </a:lnTo>
                <a:lnTo>
                  <a:pt x="8100379" y="3815185"/>
                </a:lnTo>
                <a:lnTo>
                  <a:pt x="8084848" y="3857351"/>
                </a:lnTo>
                <a:lnTo>
                  <a:pt x="8066799" y="3898230"/>
                </a:lnTo>
                <a:lnTo>
                  <a:pt x="8046328" y="3937726"/>
                </a:lnTo>
                <a:lnTo>
                  <a:pt x="8023530" y="3975746"/>
                </a:lnTo>
                <a:lnTo>
                  <a:pt x="7998497" y="4012194"/>
                </a:lnTo>
                <a:lnTo>
                  <a:pt x="7971326" y="4046976"/>
                </a:lnTo>
                <a:lnTo>
                  <a:pt x="7942110" y="4079997"/>
                </a:lnTo>
                <a:lnTo>
                  <a:pt x="7910944" y="4111163"/>
                </a:lnTo>
                <a:lnTo>
                  <a:pt x="7877923" y="4140379"/>
                </a:lnTo>
                <a:lnTo>
                  <a:pt x="7843142" y="4167551"/>
                </a:lnTo>
                <a:lnTo>
                  <a:pt x="7806694" y="4192584"/>
                </a:lnTo>
                <a:lnTo>
                  <a:pt x="7768674" y="4215384"/>
                </a:lnTo>
                <a:lnTo>
                  <a:pt x="7729178" y="4235855"/>
                </a:lnTo>
                <a:lnTo>
                  <a:pt x="7688299" y="4253904"/>
                </a:lnTo>
                <a:lnTo>
                  <a:pt x="7646132" y="4269435"/>
                </a:lnTo>
                <a:lnTo>
                  <a:pt x="7602772" y="4282355"/>
                </a:lnTo>
                <a:lnTo>
                  <a:pt x="7558313" y="4292568"/>
                </a:lnTo>
                <a:lnTo>
                  <a:pt x="7512850" y="4299980"/>
                </a:lnTo>
                <a:lnTo>
                  <a:pt x="7466477" y="4304497"/>
                </a:lnTo>
                <a:lnTo>
                  <a:pt x="7419289" y="4306023"/>
                </a:lnTo>
                <a:lnTo>
                  <a:pt x="717677" y="4306023"/>
                </a:lnTo>
                <a:lnTo>
                  <a:pt x="670490" y="4304497"/>
                </a:lnTo>
                <a:lnTo>
                  <a:pt x="624118" y="4299980"/>
                </a:lnTo>
                <a:lnTo>
                  <a:pt x="578656" y="4292568"/>
                </a:lnTo>
                <a:lnTo>
                  <a:pt x="534198" y="4282355"/>
                </a:lnTo>
                <a:lnTo>
                  <a:pt x="490838" y="4269435"/>
                </a:lnTo>
                <a:lnTo>
                  <a:pt x="448672" y="4253904"/>
                </a:lnTo>
                <a:lnTo>
                  <a:pt x="407793" y="4235855"/>
                </a:lnTo>
                <a:lnTo>
                  <a:pt x="368297" y="4215384"/>
                </a:lnTo>
                <a:lnTo>
                  <a:pt x="330277" y="4192584"/>
                </a:lnTo>
                <a:lnTo>
                  <a:pt x="293829" y="4167551"/>
                </a:lnTo>
                <a:lnTo>
                  <a:pt x="259047" y="4140379"/>
                </a:lnTo>
                <a:lnTo>
                  <a:pt x="226026" y="4111163"/>
                </a:lnTo>
                <a:lnTo>
                  <a:pt x="194860" y="4079997"/>
                </a:lnTo>
                <a:lnTo>
                  <a:pt x="165644" y="4046976"/>
                </a:lnTo>
                <a:lnTo>
                  <a:pt x="138472" y="4012194"/>
                </a:lnTo>
                <a:lnTo>
                  <a:pt x="113439" y="3975746"/>
                </a:lnTo>
                <a:lnTo>
                  <a:pt x="90639" y="3937726"/>
                </a:lnTo>
                <a:lnTo>
                  <a:pt x="70168" y="3898230"/>
                </a:lnTo>
                <a:lnTo>
                  <a:pt x="52119" y="3857351"/>
                </a:lnTo>
                <a:lnTo>
                  <a:pt x="36588" y="3815185"/>
                </a:lnTo>
                <a:lnTo>
                  <a:pt x="23668" y="3771825"/>
                </a:lnTo>
                <a:lnTo>
                  <a:pt x="13455" y="3727367"/>
                </a:lnTo>
                <a:lnTo>
                  <a:pt x="6043" y="3681905"/>
                </a:lnTo>
                <a:lnTo>
                  <a:pt x="1526" y="3635533"/>
                </a:lnTo>
                <a:lnTo>
                  <a:pt x="0" y="3588346"/>
                </a:lnTo>
                <a:lnTo>
                  <a:pt x="0" y="717676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56615" y="2712084"/>
            <a:ext cx="7567295" cy="3168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57834" marR="5080" indent="-445770" algn="just">
              <a:lnSpc>
                <a:spcPct val="100000"/>
              </a:lnSpc>
            </a:pPr>
            <a:r>
              <a:rPr sz="2400" b="1" spc="-10" dirty="0">
                <a:solidFill>
                  <a:srgbClr val="333399"/>
                </a:solidFill>
                <a:latin typeface="Courier New"/>
                <a:cs typeface="Courier New"/>
              </a:rPr>
              <a:t>13.</a:t>
            </a:r>
            <a:r>
              <a:rPr sz="2400" b="1" spc="-10" dirty="0">
                <a:solidFill>
                  <a:srgbClr val="333399"/>
                </a:solidFill>
                <a:latin typeface="Microsoft YaHei"/>
                <a:cs typeface="Microsoft YaHei"/>
              </a:rPr>
              <a:t>計畫經費執行如有未依程序申請變更核定，學校逕自  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採</a:t>
            </a:r>
            <a:r>
              <a:rPr sz="2400" b="1" spc="45" dirty="0">
                <a:solidFill>
                  <a:srgbClr val="333399"/>
                </a:solidFill>
                <a:latin typeface="Microsoft YaHei"/>
                <a:cs typeface="Microsoft YaHei"/>
              </a:rPr>
              <a:t>買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，或先行採</a:t>
            </a:r>
            <a:r>
              <a:rPr sz="2400" b="1" spc="45" dirty="0">
                <a:solidFill>
                  <a:srgbClr val="333399"/>
                </a:solidFill>
                <a:latin typeface="Microsoft YaHei"/>
                <a:cs typeface="Microsoft YaHei"/>
              </a:rPr>
              <a:t>買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再送變</a:t>
            </a:r>
            <a:r>
              <a:rPr sz="2400" b="1" spc="45" dirty="0">
                <a:solidFill>
                  <a:srgbClr val="333399"/>
                </a:solidFill>
                <a:latin typeface="Microsoft YaHei"/>
                <a:cs typeface="Microsoft YaHei"/>
              </a:rPr>
              <a:t>更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申請知情</a:t>
            </a:r>
            <a:r>
              <a:rPr sz="2400" b="1" spc="30" dirty="0">
                <a:solidFill>
                  <a:srgbClr val="333399"/>
                </a:solidFill>
                <a:latin typeface="Microsoft YaHei"/>
                <a:cs typeface="Microsoft YaHei"/>
              </a:rPr>
              <a:t>形</a:t>
            </a:r>
            <a:r>
              <a:rPr sz="2400" b="1" spc="45" dirty="0">
                <a:solidFill>
                  <a:srgbClr val="333399"/>
                </a:solidFill>
                <a:latin typeface="Microsoft YaHei"/>
                <a:cs typeface="Microsoft YaHei"/>
              </a:rPr>
              <a:t>，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本署將一律  </a:t>
            </a:r>
            <a:r>
              <a:rPr sz="24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駁回。</a:t>
            </a:r>
            <a:endParaRPr sz="2400">
              <a:latin typeface="Microsoft YaHei"/>
              <a:cs typeface="Microsoft YaHei"/>
            </a:endParaRPr>
          </a:p>
          <a:p>
            <a:pPr marL="457834" marR="5080" indent="-445770" algn="just">
              <a:lnSpc>
                <a:spcPct val="100000"/>
              </a:lnSpc>
              <a:spcBef>
                <a:spcPts val="1800"/>
              </a:spcBef>
            </a:pPr>
            <a:r>
              <a:rPr sz="2400" b="1" spc="-240" dirty="0">
                <a:solidFill>
                  <a:srgbClr val="333399"/>
                </a:solidFill>
                <a:latin typeface="Courier New"/>
                <a:cs typeface="Courier New"/>
              </a:rPr>
              <a:t>1</a:t>
            </a:r>
            <a:r>
              <a:rPr sz="2400" b="1" spc="-245" dirty="0">
                <a:solidFill>
                  <a:srgbClr val="333399"/>
                </a:solidFill>
                <a:latin typeface="Courier New"/>
                <a:cs typeface="Courier New"/>
              </a:rPr>
              <a:t>4</a:t>
            </a:r>
            <a:r>
              <a:rPr sz="2400" b="1" spc="-220" dirty="0">
                <a:solidFill>
                  <a:srgbClr val="333399"/>
                </a:solidFill>
                <a:latin typeface="Courier New"/>
                <a:cs typeface="Courier New"/>
              </a:rPr>
              <a:t>.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計畫經費執行如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有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未</a:t>
            </a:r>
            <a:r>
              <a:rPr sz="24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依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「教育部補助及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委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辦經費核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撥  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結報作業要點」及「教育部國民及學前教育署補助高  職</a:t>
            </a:r>
            <a:r>
              <a:rPr sz="2400" b="1" spc="45" dirty="0">
                <a:solidFill>
                  <a:srgbClr val="333399"/>
                </a:solidFill>
                <a:latin typeface="Microsoft YaHei"/>
                <a:cs typeface="Microsoft YaHei"/>
              </a:rPr>
              <a:t>優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質化輔助方</a:t>
            </a:r>
            <a:r>
              <a:rPr sz="2400" b="1" spc="45" dirty="0">
                <a:solidFill>
                  <a:srgbClr val="333399"/>
                </a:solidFill>
                <a:latin typeface="Microsoft YaHei"/>
                <a:cs typeface="Microsoft YaHei"/>
              </a:rPr>
              <a:t>案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經費要</a:t>
            </a:r>
            <a:r>
              <a:rPr sz="2400" b="1" spc="55" dirty="0">
                <a:solidFill>
                  <a:srgbClr val="333399"/>
                </a:solidFill>
                <a:latin typeface="Microsoft YaHei"/>
                <a:cs typeface="Microsoft YaHei"/>
              </a:rPr>
              <a:t>點</a:t>
            </a:r>
            <a:r>
              <a:rPr sz="2400" b="1" spc="25" dirty="0">
                <a:solidFill>
                  <a:srgbClr val="333399"/>
                </a:solidFill>
                <a:latin typeface="Microsoft YaHei"/>
                <a:cs typeface="Microsoft YaHei"/>
              </a:rPr>
              <a:t>」規定辦</a:t>
            </a:r>
            <a:r>
              <a:rPr sz="2400" b="1" spc="15" dirty="0">
                <a:solidFill>
                  <a:srgbClr val="333399"/>
                </a:solidFill>
                <a:latin typeface="Microsoft YaHei"/>
                <a:cs typeface="Microsoft YaHei"/>
              </a:rPr>
              <a:t>理</a:t>
            </a:r>
            <a:r>
              <a:rPr sz="2400" b="1" spc="45" dirty="0">
                <a:solidFill>
                  <a:srgbClr val="333399"/>
                </a:solidFill>
                <a:latin typeface="Microsoft YaHei"/>
                <a:cs typeface="Microsoft YaHei"/>
              </a:rPr>
              <a:t>，</a:t>
            </a:r>
            <a:r>
              <a:rPr sz="2400" b="1" spc="25" dirty="0">
                <a:solidFill>
                  <a:srgbClr val="333399"/>
                </a:solidFill>
                <a:latin typeface="Microsoft YaHei"/>
                <a:cs typeface="Microsoft YaHei"/>
              </a:rPr>
              <a:t>經審計部教  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育</a:t>
            </a:r>
            <a:r>
              <a:rPr sz="2400" b="1" spc="45" dirty="0">
                <a:solidFill>
                  <a:srgbClr val="333399"/>
                </a:solidFill>
                <a:latin typeface="Microsoft YaHei"/>
                <a:cs typeface="Microsoft YaHei"/>
              </a:rPr>
              <a:t>農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林審計處或</a:t>
            </a:r>
            <a:r>
              <a:rPr sz="2400" b="1" spc="45" dirty="0">
                <a:solidFill>
                  <a:srgbClr val="333399"/>
                </a:solidFill>
                <a:latin typeface="Microsoft YaHei"/>
                <a:cs typeface="Microsoft YaHei"/>
              </a:rPr>
              <a:t>行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政院主</a:t>
            </a:r>
            <a:r>
              <a:rPr sz="2400" b="1" spc="45" dirty="0">
                <a:solidFill>
                  <a:srgbClr val="333399"/>
                </a:solidFill>
                <a:latin typeface="Microsoft YaHei"/>
                <a:cs typeface="Microsoft YaHei"/>
              </a:rPr>
              <a:t>計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總處糾舉</a:t>
            </a:r>
            <a:r>
              <a:rPr sz="2400" b="1" spc="35" dirty="0">
                <a:solidFill>
                  <a:srgbClr val="333399"/>
                </a:solidFill>
                <a:latin typeface="Microsoft YaHei"/>
                <a:cs typeface="Microsoft YaHei"/>
              </a:rPr>
              <a:t>者</a:t>
            </a:r>
            <a:r>
              <a:rPr sz="2400" b="1" spc="45" dirty="0">
                <a:solidFill>
                  <a:srgbClr val="333399"/>
                </a:solidFill>
                <a:latin typeface="Microsoft YaHei"/>
                <a:cs typeface="Microsoft YaHei"/>
              </a:rPr>
              <a:t>，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應自行負擔  </a:t>
            </a:r>
            <a:r>
              <a:rPr sz="24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行政責任。</a:t>
            </a:r>
            <a:endParaRPr sz="2400">
              <a:latin typeface="Microsoft YaHei"/>
              <a:cs typeface="Microsoft YaHe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071751" y="1714500"/>
            <a:ext cx="4953000" cy="685800"/>
          </a:xfrm>
          <a:custGeom>
            <a:avLst/>
            <a:gdLst/>
            <a:ahLst/>
            <a:cxnLst/>
            <a:rect l="l" t="t" r="r" b="b"/>
            <a:pathLst>
              <a:path w="4953000" h="685800">
                <a:moveTo>
                  <a:pt x="4838573" y="0"/>
                </a:moveTo>
                <a:lnTo>
                  <a:pt x="114300" y="0"/>
                </a:lnTo>
                <a:lnTo>
                  <a:pt x="69758" y="8983"/>
                </a:lnTo>
                <a:lnTo>
                  <a:pt x="33432" y="33480"/>
                </a:lnTo>
                <a:lnTo>
                  <a:pt x="8965" y="69812"/>
                </a:lnTo>
                <a:lnTo>
                  <a:pt x="0" y="114300"/>
                </a:lnTo>
                <a:lnTo>
                  <a:pt x="0" y="571500"/>
                </a:lnTo>
                <a:lnTo>
                  <a:pt x="8965" y="615987"/>
                </a:lnTo>
                <a:lnTo>
                  <a:pt x="33432" y="652319"/>
                </a:lnTo>
                <a:lnTo>
                  <a:pt x="69758" y="676816"/>
                </a:lnTo>
                <a:lnTo>
                  <a:pt x="114300" y="685800"/>
                </a:lnTo>
                <a:lnTo>
                  <a:pt x="4838573" y="685800"/>
                </a:lnTo>
                <a:lnTo>
                  <a:pt x="4883134" y="676816"/>
                </a:lnTo>
                <a:lnTo>
                  <a:pt x="4919503" y="652319"/>
                </a:lnTo>
                <a:lnTo>
                  <a:pt x="4944014" y="615987"/>
                </a:lnTo>
                <a:lnTo>
                  <a:pt x="4953000" y="571500"/>
                </a:lnTo>
                <a:lnTo>
                  <a:pt x="4953000" y="114300"/>
                </a:lnTo>
                <a:lnTo>
                  <a:pt x="4944014" y="69812"/>
                </a:lnTo>
                <a:lnTo>
                  <a:pt x="4919503" y="33480"/>
                </a:lnTo>
                <a:lnTo>
                  <a:pt x="4883134" y="8983"/>
                </a:lnTo>
                <a:lnTo>
                  <a:pt x="4838573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071751" y="1714500"/>
            <a:ext cx="4953000" cy="685800"/>
          </a:xfrm>
          <a:custGeom>
            <a:avLst/>
            <a:gdLst/>
            <a:ahLst/>
            <a:cxnLst/>
            <a:rect l="l" t="t" r="r" b="b"/>
            <a:pathLst>
              <a:path w="4953000" h="685800">
                <a:moveTo>
                  <a:pt x="0" y="114300"/>
                </a:moveTo>
                <a:lnTo>
                  <a:pt x="8965" y="69812"/>
                </a:lnTo>
                <a:lnTo>
                  <a:pt x="33432" y="33480"/>
                </a:lnTo>
                <a:lnTo>
                  <a:pt x="69758" y="8983"/>
                </a:lnTo>
                <a:lnTo>
                  <a:pt x="114300" y="0"/>
                </a:lnTo>
                <a:lnTo>
                  <a:pt x="4838573" y="0"/>
                </a:lnTo>
                <a:lnTo>
                  <a:pt x="4883134" y="8983"/>
                </a:lnTo>
                <a:lnTo>
                  <a:pt x="4919503" y="33480"/>
                </a:lnTo>
                <a:lnTo>
                  <a:pt x="4944014" y="69812"/>
                </a:lnTo>
                <a:lnTo>
                  <a:pt x="4953000" y="114300"/>
                </a:lnTo>
                <a:lnTo>
                  <a:pt x="4953000" y="571500"/>
                </a:lnTo>
                <a:lnTo>
                  <a:pt x="4944014" y="615987"/>
                </a:lnTo>
                <a:lnTo>
                  <a:pt x="4919503" y="652319"/>
                </a:lnTo>
                <a:lnTo>
                  <a:pt x="4883134" y="676816"/>
                </a:lnTo>
                <a:lnTo>
                  <a:pt x="4838573" y="685800"/>
                </a:lnTo>
                <a:lnTo>
                  <a:pt x="114300" y="685800"/>
                </a:lnTo>
                <a:lnTo>
                  <a:pt x="69758" y="676816"/>
                </a:lnTo>
                <a:lnTo>
                  <a:pt x="33432" y="652319"/>
                </a:lnTo>
                <a:lnTo>
                  <a:pt x="8965" y="615987"/>
                </a:lnTo>
                <a:lnTo>
                  <a:pt x="0" y="571500"/>
                </a:lnTo>
                <a:lnTo>
                  <a:pt x="0" y="114300"/>
                </a:lnTo>
                <a:close/>
              </a:path>
            </a:pathLst>
          </a:custGeom>
          <a:ln w="38100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505201" y="1736216"/>
            <a:ext cx="4091940" cy="622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六、其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他</a:t>
            </a: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提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醒</a:t>
            </a: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事項</a:t>
            </a:r>
            <a:endParaRPr sz="4000">
              <a:latin typeface="Microsoft YaHei"/>
              <a:cs typeface="Microsoft YaHei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95"/>
              </a:lnSpc>
            </a:pPr>
            <a:r>
              <a:rPr spc="-5" dirty="0"/>
              <a:t>教育部國民及學前教育署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4568" y="582168"/>
            <a:ext cx="725424" cy="725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5800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53896" y="582168"/>
            <a:ext cx="6342887" cy="7254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09088" y="435863"/>
            <a:ext cx="4184904" cy="11826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06525" y="533400"/>
            <a:ext cx="6294755" cy="720725"/>
          </a:xfrm>
          <a:prstGeom prst="rect">
            <a:avLst/>
          </a:prstGeom>
          <a:solidFill>
            <a:srgbClr val="66FF33"/>
          </a:solidFill>
        </p:spPr>
        <p:txBody>
          <a:bodyPr vert="horz" wrap="square" lIns="0" tIns="6350" rIns="0" bIns="0" rtlCol="0">
            <a:spAutoFit/>
          </a:bodyPr>
          <a:lstStyle/>
          <a:p>
            <a:pPr marL="1491615">
              <a:lnSpc>
                <a:spcPct val="100000"/>
              </a:lnSpc>
              <a:spcBef>
                <a:spcPts val="50"/>
              </a:spcBef>
            </a:pPr>
            <a:r>
              <a:rPr sz="4400" spc="-5" dirty="0">
                <a:solidFill>
                  <a:srgbClr val="333399"/>
                </a:solidFill>
              </a:rPr>
              <a:t>經費補助要點</a:t>
            </a:r>
            <a:endParaRPr sz="4400"/>
          </a:p>
        </p:txBody>
      </p:sp>
      <p:sp>
        <p:nvSpPr>
          <p:cNvPr id="7" name="object 7"/>
          <p:cNvSpPr/>
          <p:nvPr/>
        </p:nvSpPr>
        <p:spPr>
          <a:xfrm>
            <a:off x="7748016" y="582168"/>
            <a:ext cx="728472" cy="7254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01026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67537" y="2147316"/>
            <a:ext cx="8136966" cy="430602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67537" y="2147316"/>
            <a:ext cx="8137525" cy="4306570"/>
          </a:xfrm>
          <a:custGeom>
            <a:avLst/>
            <a:gdLst/>
            <a:ahLst/>
            <a:cxnLst/>
            <a:rect l="l" t="t" r="r" b="b"/>
            <a:pathLst>
              <a:path w="8137525" h="4306570">
                <a:moveTo>
                  <a:pt x="0" y="717676"/>
                </a:moveTo>
                <a:lnTo>
                  <a:pt x="1526" y="670488"/>
                </a:lnTo>
                <a:lnTo>
                  <a:pt x="6043" y="624116"/>
                </a:lnTo>
                <a:lnTo>
                  <a:pt x="13455" y="578652"/>
                </a:lnTo>
                <a:lnTo>
                  <a:pt x="23668" y="534193"/>
                </a:lnTo>
                <a:lnTo>
                  <a:pt x="36588" y="490833"/>
                </a:lnTo>
                <a:lnTo>
                  <a:pt x="52119" y="448666"/>
                </a:lnTo>
                <a:lnTo>
                  <a:pt x="70168" y="407787"/>
                </a:lnTo>
                <a:lnTo>
                  <a:pt x="90639" y="368291"/>
                </a:lnTo>
                <a:lnTo>
                  <a:pt x="113439" y="330271"/>
                </a:lnTo>
                <a:lnTo>
                  <a:pt x="138472" y="293824"/>
                </a:lnTo>
                <a:lnTo>
                  <a:pt x="165644" y="259042"/>
                </a:lnTo>
                <a:lnTo>
                  <a:pt x="194860" y="226021"/>
                </a:lnTo>
                <a:lnTo>
                  <a:pt x="226026" y="194855"/>
                </a:lnTo>
                <a:lnTo>
                  <a:pt x="259047" y="165640"/>
                </a:lnTo>
                <a:lnTo>
                  <a:pt x="293829" y="138468"/>
                </a:lnTo>
                <a:lnTo>
                  <a:pt x="330277" y="113436"/>
                </a:lnTo>
                <a:lnTo>
                  <a:pt x="368297" y="90637"/>
                </a:lnTo>
                <a:lnTo>
                  <a:pt x="407793" y="70166"/>
                </a:lnTo>
                <a:lnTo>
                  <a:pt x="448672" y="52118"/>
                </a:lnTo>
                <a:lnTo>
                  <a:pt x="490838" y="36587"/>
                </a:lnTo>
                <a:lnTo>
                  <a:pt x="534198" y="23667"/>
                </a:lnTo>
                <a:lnTo>
                  <a:pt x="578656" y="13455"/>
                </a:lnTo>
                <a:lnTo>
                  <a:pt x="624118" y="6043"/>
                </a:lnTo>
                <a:lnTo>
                  <a:pt x="670490" y="1526"/>
                </a:lnTo>
                <a:lnTo>
                  <a:pt x="717677" y="0"/>
                </a:lnTo>
                <a:lnTo>
                  <a:pt x="7419289" y="0"/>
                </a:lnTo>
                <a:lnTo>
                  <a:pt x="7466477" y="1526"/>
                </a:lnTo>
                <a:lnTo>
                  <a:pt x="7512850" y="6043"/>
                </a:lnTo>
                <a:lnTo>
                  <a:pt x="7558313" y="13455"/>
                </a:lnTo>
                <a:lnTo>
                  <a:pt x="7602772" y="23667"/>
                </a:lnTo>
                <a:lnTo>
                  <a:pt x="7646132" y="36587"/>
                </a:lnTo>
                <a:lnTo>
                  <a:pt x="7688299" y="52118"/>
                </a:lnTo>
                <a:lnTo>
                  <a:pt x="7729178" y="70166"/>
                </a:lnTo>
                <a:lnTo>
                  <a:pt x="7768674" y="90637"/>
                </a:lnTo>
                <a:lnTo>
                  <a:pt x="7806694" y="113436"/>
                </a:lnTo>
                <a:lnTo>
                  <a:pt x="7843142" y="138468"/>
                </a:lnTo>
                <a:lnTo>
                  <a:pt x="7877923" y="165640"/>
                </a:lnTo>
                <a:lnTo>
                  <a:pt x="7910944" y="194855"/>
                </a:lnTo>
                <a:lnTo>
                  <a:pt x="7942110" y="226021"/>
                </a:lnTo>
                <a:lnTo>
                  <a:pt x="7971326" y="259042"/>
                </a:lnTo>
                <a:lnTo>
                  <a:pt x="7998497" y="293824"/>
                </a:lnTo>
                <a:lnTo>
                  <a:pt x="8023530" y="330271"/>
                </a:lnTo>
                <a:lnTo>
                  <a:pt x="8046328" y="368291"/>
                </a:lnTo>
                <a:lnTo>
                  <a:pt x="8066799" y="407787"/>
                </a:lnTo>
                <a:lnTo>
                  <a:pt x="8084848" y="448666"/>
                </a:lnTo>
                <a:lnTo>
                  <a:pt x="8100379" y="490833"/>
                </a:lnTo>
                <a:lnTo>
                  <a:pt x="8113298" y="534193"/>
                </a:lnTo>
                <a:lnTo>
                  <a:pt x="8123511" y="578652"/>
                </a:lnTo>
                <a:lnTo>
                  <a:pt x="8130923" y="624116"/>
                </a:lnTo>
                <a:lnTo>
                  <a:pt x="8135439" y="670488"/>
                </a:lnTo>
                <a:lnTo>
                  <a:pt x="8136966" y="717676"/>
                </a:lnTo>
                <a:lnTo>
                  <a:pt x="8136966" y="3588346"/>
                </a:lnTo>
                <a:lnTo>
                  <a:pt x="8135439" y="3635533"/>
                </a:lnTo>
                <a:lnTo>
                  <a:pt x="8130923" y="3681905"/>
                </a:lnTo>
                <a:lnTo>
                  <a:pt x="8123511" y="3727367"/>
                </a:lnTo>
                <a:lnTo>
                  <a:pt x="8113298" y="3771825"/>
                </a:lnTo>
                <a:lnTo>
                  <a:pt x="8100379" y="3815185"/>
                </a:lnTo>
                <a:lnTo>
                  <a:pt x="8084848" y="3857351"/>
                </a:lnTo>
                <a:lnTo>
                  <a:pt x="8066799" y="3898230"/>
                </a:lnTo>
                <a:lnTo>
                  <a:pt x="8046328" y="3937726"/>
                </a:lnTo>
                <a:lnTo>
                  <a:pt x="8023530" y="3975746"/>
                </a:lnTo>
                <a:lnTo>
                  <a:pt x="7998497" y="4012194"/>
                </a:lnTo>
                <a:lnTo>
                  <a:pt x="7971326" y="4046976"/>
                </a:lnTo>
                <a:lnTo>
                  <a:pt x="7942110" y="4079997"/>
                </a:lnTo>
                <a:lnTo>
                  <a:pt x="7910944" y="4111163"/>
                </a:lnTo>
                <a:lnTo>
                  <a:pt x="7877923" y="4140379"/>
                </a:lnTo>
                <a:lnTo>
                  <a:pt x="7843142" y="4167551"/>
                </a:lnTo>
                <a:lnTo>
                  <a:pt x="7806694" y="4192584"/>
                </a:lnTo>
                <a:lnTo>
                  <a:pt x="7768674" y="4215384"/>
                </a:lnTo>
                <a:lnTo>
                  <a:pt x="7729178" y="4235855"/>
                </a:lnTo>
                <a:lnTo>
                  <a:pt x="7688299" y="4253904"/>
                </a:lnTo>
                <a:lnTo>
                  <a:pt x="7646132" y="4269435"/>
                </a:lnTo>
                <a:lnTo>
                  <a:pt x="7602772" y="4282355"/>
                </a:lnTo>
                <a:lnTo>
                  <a:pt x="7558313" y="4292568"/>
                </a:lnTo>
                <a:lnTo>
                  <a:pt x="7512850" y="4299980"/>
                </a:lnTo>
                <a:lnTo>
                  <a:pt x="7466477" y="4304497"/>
                </a:lnTo>
                <a:lnTo>
                  <a:pt x="7419289" y="4306023"/>
                </a:lnTo>
                <a:lnTo>
                  <a:pt x="717677" y="4306023"/>
                </a:lnTo>
                <a:lnTo>
                  <a:pt x="670490" y="4304497"/>
                </a:lnTo>
                <a:lnTo>
                  <a:pt x="624118" y="4299980"/>
                </a:lnTo>
                <a:lnTo>
                  <a:pt x="578656" y="4292568"/>
                </a:lnTo>
                <a:lnTo>
                  <a:pt x="534198" y="4282355"/>
                </a:lnTo>
                <a:lnTo>
                  <a:pt x="490838" y="4269435"/>
                </a:lnTo>
                <a:lnTo>
                  <a:pt x="448672" y="4253904"/>
                </a:lnTo>
                <a:lnTo>
                  <a:pt x="407793" y="4235855"/>
                </a:lnTo>
                <a:lnTo>
                  <a:pt x="368297" y="4215384"/>
                </a:lnTo>
                <a:lnTo>
                  <a:pt x="330277" y="4192584"/>
                </a:lnTo>
                <a:lnTo>
                  <a:pt x="293829" y="4167551"/>
                </a:lnTo>
                <a:lnTo>
                  <a:pt x="259047" y="4140379"/>
                </a:lnTo>
                <a:lnTo>
                  <a:pt x="226026" y="4111163"/>
                </a:lnTo>
                <a:lnTo>
                  <a:pt x="194860" y="4079997"/>
                </a:lnTo>
                <a:lnTo>
                  <a:pt x="165644" y="4046976"/>
                </a:lnTo>
                <a:lnTo>
                  <a:pt x="138472" y="4012194"/>
                </a:lnTo>
                <a:lnTo>
                  <a:pt x="113439" y="3975746"/>
                </a:lnTo>
                <a:lnTo>
                  <a:pt x="90639" y="3937726"/>
                </a:lnTo>
                <a:lnTo>
                  <a:pt x="70168" y="3898230"/>
                </a:lnTo>
                <a:lnTo>
                  <a:pt x="52119" y="3857351"/>
                </a:lnTo>
                <a:lnTo>
                  <a:pt x="36588" y="3815185"/>
                </a:lnTo>
                <a:lnTo>
                  <a:pt x="23668" y="3771825"/>
                </a:lnTo>
                <a:lnTo>
                  <a:pt x="13455" y="3727367"/>
                </a:lnTo>
                <a:lnTo>
                  <a:pt x="6043" y="3681905"/>
                </a:lnTo>
                <a:lnTo>
                  <a:pt x="1526" y="3635533"/>
                </a:lnTo>
                <a:lnTo>
                  <a:pt x="0" y="3588346"/>
                </a:lnTo>
                <a:lnTo>
                  <a:pt x="0" y="717676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56615" y="2597784"/>
            <a:ext cx="7566659" cy="28028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10" dirty="0">
                <a:solidFill>
                  <a:srgbClr val="333399"/>
                </a:solidFill>
                <a:latin typeface="Courier New"/>
                <a:cs typeface="Courier New"/>
              </a:rPr>
              <a:t>15.</a:t>
            </a:r>
            <a:r>
              <a:rPr sz="2400" b="1" spc="-10" dirty="0">
                <a:solidFill>
                  <a:srgbClr val="333399"/>
                </a:solidFill>
                <a:latin typeface="Microsoft YaHei"/>
                <a:cs typeface="Microsoft YaHei"/>
              </a:rPr>
              <a:t>計畫辦理學校每學期至少邀請專業諮詢委員到校諮詢</a:t>
            </a:r>
            <a:endParaRPr sz="2400">
              <a:latin typeface="Microsoft YaHei"/>
              <a:cs typeface="Microsoft YaHei"/>
            </a:endParaRPr>
          </a:p>
          <a:p>
            <a:pPr marL="457834" marR="12065">
              <a:lnSpc>
                <a:spcPct val="100000"/>
              </a:lnSpc>
            </a:pPr>
            <a:r>
              <a:rPr sz="2400" b="1" spc="-150" dirty="0">
                <a:solidFill>
                  <a:srgbClr val="333399"/>
                </a:solidFill>
                <a:latin typeface="Courier New"/>
                <a:cs typeface="Courier New"/>
              </a:rPr>
              <a:t>1</a:t>
            </a:r>
            <a:r>
              <a:rPr sz="2400" b="1" spc="70" dirty="0">
                <a:solidFill>
                  <a:srgbClr val="333399"/>
                </a:solidFill>
                <a:latin typeface="Microsoft YaHei"/>
                <a:cs typeface="Microsoft YaHei"/>
              </a:rPr>
              <a:t>次</a:t>
            </a:r>
            <a:r>
              <a:rPr sz="2400" b="1" spc="95" dirty="0">
                <a:solidFill>
                  <a:srgbClr val="333399"/>
                </a:solidFill>
                <a:latin typeface="Microsoft YaHei"/>
                <a:cs typeface="Microsoft YaHei"/>
              </a:rPr>
              <a:t>為</a:t>
            </a:r>
            <a:r>
              <a:rPr sz="2400" b="1" spc="70" dirty="0">
                <a:solidFill>
                  <a:srgbClr val="333399"/>
                </a:solidFill>
                <a:latin typeface="Microsoft YaHei"/>
                <a:cs typeface="Microsoft YaHei"/>
              </a:rPr>
              <a:t>原</a:t>
            </a:r>
            <a:r>
              <a:rPr sz="2400" b="1" spc="100" dirty="0">
                <a:solidFill>
                  <a:srgbClr val="333399"/>
                </a:solidFill>
                <a:latin typeface="Microsoft YaHei"/>
                <a:cs typeface="Microsoft YaHei"/>
              </a:rPr>
              <a:t>則</a:t>
            </a:r>
            <a:r>
              <a:rPr sz="2400" b="1" spc="70" dirty="0">
                <a:solidFill>
                  <a:srgbClr val="333399"/>
                </a:solidFill>
                <a:latin typeface="Microsoft YaHei"/>
                <a:cs typeface="Microsoft YaHei"/>
              </a:rPr>
              <a:t>，</a:t>
            </a:r>
            <a:r>
              <a:rPr sz="2400" b="1" spc="95" dirty="0">
                <a:solidFill>
                  <a:srgbClr val="333399"/>
                </a:solidFill>
                <a:latin typeface="Microsoft YaHei"/>
                <a:cs typeface="Microsoft YaHei"/>
              </a:rPr>
              <a:t>並</a:t>
            </a:r>
            <a:r>
              <a:rPr sz="2400" b="1" spc="70" dirty="0">
                <a:solidFill>
                  <a:srgbClr val="333399"/>
                </a:solidFill>
                <a:latin typeface="Microsoft YaHei"/>
                <a:cs typeface="Microsoft YaHei"/>
              </a:rPr>
              <a:t>填寫諮</a:t>
            </a:r>
            <a:r>
              <a:rPr sz="2400" b="1" spc="95" dirty="0">
                <a:solidFill>
                  <a:srgbClr val="333399"/>
                </a:solidFill>
                <a:latin typeface="Microsoft YaHei"/>
                <a:cs typeface="Microsoft YaHei"/>
              </a:rPr>
              <a:t>詢</a:t>
            </a:r>
            <a:r>
              <a:rPr sz="2400" b="1" spc="70" dirty="0">
                <a:solidFill>
                  <a:srgbClr val="333399"/>
                </a:solidFill>
                <a:latin typeface="Microsoft YaHei"/>
                <a:cs typeface="Microsoft YaHei"/>
              </a:rPr>
              <a:t>報</a:t>
            </a:r>
            <a:r>
              <a:rPr sz="2400" b="1" spc="100" dirty="0">
                <a:solidFill>
                  <a:srgbClr val="333399"/>
                </a:solidFill>
                <a:latin typeface="Microsoft YaHei"/>
                <a:cs typeface="Microsoft YaHei"/>
              </a:rPr>
              <a:t>告</a:t>
            </a:r>
            <a:r>
              <a:rPr sz="2400" b="1" spc="70" dirty="0">
                <a:solidFill>
                  <a:srgbClr val="333399"/>
                </a:solidFill>
                <a:latin typeface="Microsoft YaHei"/>
                <a:cs typeface="Microsoft YaHei"/>
              </a:rPr>
              <a:t>，</a:t>
            </a:r>
            <a:r>
              <a:rPr sz="2400" b="1" spc="95" dirty="0">
                <a:solidFill>
                  <a:srgbClr val="333399"/>
                </a:solidFill>
                <a:latin typeface="Microsoft YaHei"/>
                <a:cs typeface="Microsoft YaHei"/>
              </a:rPr>
              <a:t>請</a:t>
            </a:r>
            <a:r>
              <a:rPr sz="2400" b="1" spc="70" dirty="0">
                <a:solidFill>
                  <a:srgbClr val="333399"/>
                </a:solidFill>
                <a:latin typeface="Microsoft YaHei"/>
                <a:cs typeface="Microsoft YaHei"/>
              </a:rPr>
              <a:t>學</a:t>
            </a:r>
            <a:r>
              <a:rPr sz="2400" b="1" spc="95" dirty="0">
                <a:solidFill>
                  <a:srgbClr val="333399"/>
                </a:solidFill>
                <a:latin typeface="Microsoft YaHei"/>
                <a:cs typeface="Microsoft YaHei"/>
              </a:rPr>
              <a:t>校</a:t>
            </a:r>
            <a:r>
              <a:rPr sz="2400" b="1" spc="70" dirty="0">
                <a:solidFill>
                  <a:srgbClr val="333399"/>
                </a:solidFill>
                <a:latin typeface="Microsoft YaHei"/>
                <a:cs typeface="Microsoft YaHei"/>
              </a:rPr>
              <a:t>務必</a:t>
            </a:r>
            <a:r>
              <a:rPr sz="2400" b="1" spc="95" dirty="0">
                <a:solidFill>
                  <a:srgbClr val="333399"/>
                </a:solidFill>
                <a:latin typeface="Microsoft YaHei"/>
                <a:cs typeface="Microsoft YaHei"/>
              </a:rPr>
              <a:t>編</a:t>
            </a:r>
            <a:r>
              <a:rPr sz="2400" b="1" spc="70" dirty="0">
                <a:solidFill>
                  <a:srgbClr val="333399"/>
                </a:solidFill>
                <a:latin typeface="Microsoft YaHei"/>
                <a:cs typeface="Microsoft YaHei"/>
              </a:rPr>
              <a:t>列專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業  </a:t>
            </a:r>
            <a:r>
              <a:rPr sz="24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諮詢的委員差旅及諮詢費用。</a:t>
            </a:r>
            <a:endParaRPr sz="2400">
              <a:latin typeface="Microsoft YaHei"/>
              <a:cs typeface="Microsoft YaHei"/>
            </a:endParaRPr>
          </a:p>
          <a:p>
            <a:pPr marL="457834" marR="5080" indent="-445770" algn="just">
              <a:lnSpc>
                <a:spcPct val="100000"/>
              </a:lnSpc>
              <a:spcBef>
                <a:spcPts val="1800"/>
              </a:spcBef>
            </a:pPr>
            <a:r>
              <a:rPr sz="2400" b="1" spc="-15" dirty="0">
                <a:solidFill>
                  <a:srgbClr val="333399"/>
                </a:solidFill>
                <a:latin typeface="Courier New"/>
                <a:cs typeface="Courier New"/>
              </a:rPr>
              <a:t>16.</a:t>
            </a:r>
            <a:r>
              <a:rPr sz="2400" b="1" spc="-15" dirty="0">
                <a:solidFill>
                  <a:srgbClr val="333399"/>
                </a:solidFill>
                <a:latin typeface="Microsoft YaHei"/>
                <a:cs typeface="Microsoft YaHei"/>
              </a:rPr>
              <a:t>經費調整對照表及收支結算表，請依高職優質化資訊  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網</a:t>
            </a:r>
            <a:r>
              <a:rPr sz="2400" b="1" spc="45" dirty="0">
                <a:solidFill>
                  <a:srgbClr val="333399"/>
                </a:solidFill>
                <a:latin typeface="Microsoft YaHei"/>
                <a:cs typeface="Microsoft YaHei"/>
              </a:rPr>
              <a:t>站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公</a:t>
            </a:r>
            <a:r>
              <a:rPr sz="2400" b="1" spc="25" dirty="0">
                <a:solidFill>
                  <a:srgbClr val="333399"/>
                </a:solidFill>
                <a:latin typeface="Microsoft YaHei"/>
                <a:cs typeface="Microsoft YaHei"/>
              </a:rPr>
              <a:t>告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之範例</a:t>
            </a:r>
            <a:r>
              <a:rPr sz="2400" b="1" spc="45" dirty="0">
                <a:solidFill>
                  <a:srgbClr val="333399"/>
                </a:solidFill>
                <a:latin typeface="Microsoft YaHei"/>
                <a:cs typeface="Microsoft YaHei"/>
              </a:rPr>
              <a:t>填</a:t>
            </a:r>
            <a:r>
              <a:rPr sz="2400" b="1" spc="25" dirty="0">
                <a:solidFill>
                  <a:srgbClr val="333399"/>
                </a:solidFill>
                <a:latin typeface="Microsoft YaHei"/>
                <a:cs typeface="Microsoft YaHei"/>
              </a:rPr>
              <a:t>寫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，避</a:t>
            </a:r>
            <a:r>
              <a:rPr sz="2400" b="1" spc="45" dirty="0">
                <a:solidFill>
                  <a:srgbClr val="333399"/>
                </a:solidFill>
                <a:latin typeface="Microsoft YaHei"/>
                <a:cs typeface="Microsoft YaHei"/>
              </a:rPr>
              <a:t>免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因此退件重</a:t>
            </a:r>
            <a:r>
              <a:rPr sz="2400" b="1" spc="45" dirty="0">
                <a:solidFill>
                  <a:srgbClr val="333399"/>
                </a:solidFill>
                <a:latin typeface="Microsoft YaHei"/>
                <a:cs typeface="Microsoft YaHei"/>
              </a:rPr>
              <a:t>新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函</a:t>
            </a:r>
            <a:r>
              <a:rPr sz="2400" b="1" spc="30" dirty="0">
                <a:solidFill>
                  <a:srgbClr val="333399"/>
                </a:solidFill>
                <a:latin typeface="Microsoft YaHei"/>
                <a:cs typeface="Microsoft YaHei"/>
              </a:rPr>
              <a:t>報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。</a:t>
            </a:r>
            <a:r>
              <a:rPr sz="2400" b="1" spc="25" dirty="0">
                <a:solidFill>
                  <a:srgbClr val="333399"/>
                </a:solidFill>
                <a:latin typeface="Microsoft YaHei"/>
                <a:cs typeface="Microsoft YaHei"/>
              </a:rPr>
              <a:t>經費  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調整對照表副本</a:t>
            </a:r>
            <a:r>
              <a:rPr sz="2400" b="1" dirty="0">
                <a:solidFill>
                  <a:srgbClr val="333399"/>
                </a:solidFill>
                <a:latin typeface="Courier New"/>
                <a:cs typeface="Courier New"/>
              </a:rPr>
              <a:t>(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含附件</a:t>
            </a:r>
            <a:r>
              <a:rPr sz="2400" b="1" dirty="0">
                <a:solidFill>
                  <a:srgbClr val="333399"/>
                </a:solidFill>
                <a:latin typeface="Courier New"/>
                <a:cs typeface="Courier New"/>
              </a:rPr>
              <a:t>)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請另函知【國立台灣師範大  </a:t>
            </a:r>
            <a:r>
              <a:rPr sz="24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學工業教育學系高職優質化工作小組】。</a:t>
            </a:r>
            <a:endParaRPr sz="2400">
              <a:latin typeface="Microsoft YaHei"/>
              <a:cs typeface="Microsoft YaHe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071751" y="1714500"/>
            <a:ext cx="4953000" cy="685800"/>
          </a:xfrm>
          <a:custGeom>
            <a:avLst/>
            <a:gdLst/>
            <a:ahLst/>
            <a:cxnLst/>
            <a:rect l="l" t="t" r="r" b="b"/>
            <a:pathLst>
              <a:path w="4953000" h="685800">
                <a:moveTo>
                  <a:pt x="4838573" y="0"/>
                </a:moveTo>
                <a:lnTo>
                  <a:pt x="114300" y="0"/>
                </a:lnTo>
                <a:lnTo>
                  <a:pt x="69758" y="8983"/>
                </a:lnTo>
                <a:lnTo>
                  <a:pt x="33432" y="33480"/>
                </a:lnTo>
                <a:lnTo>
                  <a:pt x="8965" y="69812"/>
                </a:lnTo>
                <a:lnTo>
                  <a:pt x="0" y="114300"/>
                </a:lnTo>
                <a:lnTo>
                  <a:pt x="0" y="571500"/>
                </a:lnTo>
                <a:lnTo>
                  <a:pt x="8965" y="615987"/>
                </a:lnTo>
                <a:lnTo>
                  <a:pt x="33432" y="652319"/>
                </a:lnTo>
                <a:lnTo>
                  <a:pt x="69758" y="676816"/>
                </a:lnTo>
                <a:lnTo>
                  <a:pt x="114300" y="685800"/>
                </a:lnTo>
                <a:lnTo>
                  <a:pt x="4838573" y="685800"/>
                </a:lnTo>
                <a:lnTo>
                  <a:pt x="4883134" y="676816"/>
                </a:lnTo>
                <a:lnTo>
                  <a:pt x="4919503" y="652319"/>
                </a:lnTo>
                <a:lnTo>
                  <a:pt x="4944014" y="615987"/>
                </a:lnTo>
                <a:lnTo>
                  <a:pt x="4953000" y="571500"/>
                </a:lnTo>
                <a:lnTo>
                  <a:pt x="4953000" y="114300"/>
                </a:lnTo>
                <a:lnTo>
                  <a:pt x="4944014" y="69812"/>
                </a:lnTo>
                <a:lnTo>
                  <a:pt x="4919503" y="33480"/>
                </a:lnTo>
                <a:lnTo>
                  <a:pt x="4883134" y="8983"/>
                </a:lnTo>
                <a:lnTo>
                  <a:pt x="4838573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071751" y="1714500"/>
            <a:ext cx="4953000" cy="685800"/>
          </a:xfrm>
          <a:custGeom>
            <a:avLst/>
            <a:gdLst/>
            <a:ahLst/>
            <a:cxnLst/>
            <a:rect l="l" t="t" r="r" b="b"/>
            <a:pathLst>
              <a:path w="4953000" h="685800">
                <a:moveTo>
                  <a:pt x="0" y="114300"/>
                </a:moveTo>
                <a:lnTo>
                  <a:pt x="8965" y="69812"/>
                </a:lnTo>
                <a:lnTo>
                  <a:pt x="33432" y="33480"/>
                </a:lnTo>
                <a:lnTo>
                  <a:pt x="69758" y="8983"/>
                </a:lnTo>
                <a:lnTo>
                  <a:pt x="114300" y="0"/>
                </a:lnTo>
                <a:lnTo>
                  <a:pt x="4838573" y="0"/>
                </a:lnTo>
                <a:lnTo>
                  <a:pt x="4883134" y="8983"/>
                </a:lnTo>
                <a:lnTo>
                  <a:pt x="4919503" y="33480"/>
                </a:lnTo>
                <a:lnTo>
                  <a:pt x="4944014" y="69812"/>
                </a:lnTo>
                <a:lnTo>
                  <a:pt x="4953000" y="114300"/>
                </a:lnTo>
                <a:lnTo>
                  <a:pt x="4953000" y="571500"/>
                </a:lnTo>
                <a:lnTo>
                  <a:pt x="4944014" y="615987"/>
                </a:lnTo>
                <a:lnTo>
                  <a:pt x="4919503" y="652319"/>
                </a:lnTo>
                <a:lnTo>
                  <a:pt x="4883134" y="676816"/>
                </a:lnTo>
                <a:lnTo>
                  <a:pt x="4838573" y="685800"/>
                </a:lnTo>
                <a:lnTo>
                  <a:pt x="114300" y="685800"/>
                </a:lnTo>
                <a:lnTo>
                  <a:pt x="69758" y="676816"/>
                </a:lnTo>
                <a:lnTo>
                  <a:pt x="33432" y="652319"/>
                </a:lnTo>
                <a:lnTo>
                  <a:pt x="8965" y="615987"/>
                </a:lnTo>
                <a:lnTo>
                  <a:pt x="0" y="571500"/>
                </a:lnTo>
                <a:lnTo>
                  <a:pt x="0" y="114300"/>
                </a:lnTo>
                <a:close/>
              </a:path>
            </a:pathLst>
          </a:custGeom>
          <a:ln w="38100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505201" y="1736216"/>
            <a:ext cx="4091940" cy="622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六、其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他</a:t>
            </a: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提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醒</a:t>
            </a: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事項</a:t>
            </a:r>
            <a:endParaRPr sz="4000">
              <a:latin typeface="Microsoft YaHei"/>
              <a:cs typeface="Microsoft YaHei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95"/>
              </a:lnSpc>
            </a:pPr>
            <a:r>
              <a:rPr spc="-5" dirty="0"/>
              <a:t>教育部國民及學前教育署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4568" y="582168"/>
            <a:ext cx="725424" cy="725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5800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53896" y="582168"/>
            <a:ext cx="6342887" cy="7254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09088" y="435863"/>
            <a:ext cx="4184904" cy="11826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06525" y="533400"/>
            <a:ext cx="6294755" cy="720725"/>
          </a:xfrm>
          <a:prstGeom prst="rect">
            <a:avLst/>
          </a:prstGeom>
          <a:solidFill>
            <a:srgbClr val="66FF33"/>
          </a:solidFill>
        </p:spPr>
        <p:txBody>
          <a:bodyPr vert="horz" wrap="square" lIns="0" tIns="6350" rIns="0" bIns="0" rtlCol="0">
            <a:spAutoFit/>
          </a:bodyPr>
          <a:lstStyle/>
          <a:p>
            <a:pPr marL="1491615">
              <a:lnSpc>
                <a:spcPct val="100000"/>
              </a:lnSpc>
              <a:spcBef>
                <a:spcPts val="50"/>
              </a:spcBef>
            </a:pPr>
            <a:r>
              <a:rPr sz="4400" spc="-5" dirty="0">
                <a:solidFill>
                  <a:srgbClr val="333399"/>
                </a:solidFill>
              </a:rPr>
              <a:t>經費補助要點</a:t>
            </a:r>
            <a:endParaRPr sz="4400"/>
          </a:p>
        </p:txBody>
      </p:sp>
      <p:sp>
        <p:nvSpPr>
          <p:cNvPr id="7" name="object 7"/>
          <p:cNvSpPr/>
          <p:nvPr/>
        </p:nvSpPr>
        <p:spPr>
          <a:xfrm>
            <a:off x="7748016" y="582168"/>
            <a:ext cx="728472" cy="7254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01026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67537" y="2147316"/>
            <a:ext cx="8136966" cy="430602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67537" y="2147316"/>
            <a:ext cx="8137525" cy="4306570"/>
          </a:xfrm>
          <a:custGeom>
            <a:avLst/>
            <a:gdLst/>
            <a:ahLst/>
            <a:cxnLst/>
            <a:rect l="l" t="t" r="r" b="b"/>
            <a:pathLst>
              <a:path w="8137525" h="4306570">
                <a:moveTo>
                  <a:pt x="0" y="717676"/>
                </a:moveTo>
                <a:lnTo>
                  <a:pt x="1526" y="670488"/>
                </a:lnTo>
                <a:lnTo>
                  <a:pt x="6043" y="624116"/>
                </a:lnTo>
                <a:lnTo>
                  <a:pt x="13455" y="578652"/>
                </a:lnTo>
                <a:lnTo>
                  <a:pt x="23668" y="534193"/>
                </a:lnTo>
                <a:lnTo>
                  <a:pt x="36588" y="490833"/>
                </a:lnTo>
                <a:lnTo>
                  <a:pt x="52119" y="448666"/>
                </a:lnTo>
                <a:lnTo>
                  <a:pt x="70168" y="407787"/>
                </a:lnTo>
                <a:lnTo>
                  <a:pt x="90639" y="368291"/>
                </a:lnTo>
                <a:lnTo>
                  <a:pt x="113439" y="330271"/>
                </a:lnTo>
                <a:lnTo>
                  <a:pt x="138472" y="293824"/>
                </a:lnTo>
                <a:lnTo>
                  <a:pt x="165644" y="259042"/>
                </a:lnTo>
                <a:lnTo>
                  <a:pt x="194860" y="226021"/>
                </a:lnTo>
                <a:lnTo>
                  <a:pt x="226026" y="194855"/>
                </a:lnTo>
                <a:lnTo>
                  <a:pt x="259047" y="165640"/>
                </a:lnTo>
                <a:lnTo>
                  <a:pt x="293829" y="138468"/>
                </a:lnTo>
                <a:lnTo>
                  <a:pt x="330277" y="113436"/>
                </a:lnTo>
                <a:lnTo>
                  <a:pt x="368297" y="90637"/>
                </a:lnTo>
                <a:lnTo>
                  <a:pt x="407793" y="70166"/>
                </a:lnTo>
                <a:lnTo>
                  <a:pt x="448672" y="52118"/>
                </a:lnTo>
                <a:lnTo>
                  <a:pt x="490838" y="36587"/>
                </a:lnTo>
                <a:lnTo>
                  <a:pt x="534198" y="23667"/>
                </a:lnTo>
                <a:lnTo>
                  <a:pt x="578656" y="13455"/>
                </a:lnTo>
                <a:lnTo>
                  <a:pt x="624118" y="6043"/>
                </a:lnTo>
                <a:lnTo>
                  <a:pt x="670490" y="1526"/>
                </a:lnTo>
                <a:lnTo>
                  <a:pt x="717677" y="0"/>
                </a:lnTo>
                <a:lnTo>
                  <a:pt x="7419289" y="0"/>
                </a:lnTo>
                <a:lnTo>
                  <a:pt x="7466477" y="1526"/>
                </a:lnTo>
                <a:lnTo>
                  <a:pt x="7512850" y="6043"/>
                </a:lnTo>
                <a:lnTo>
                  <a:pt x="7558313" y="13455"/>
                </a:lnTo>
                <a:lnTo>
                  <a:pt x="7602772" y="23667"/>
                </a:lnTo>
                <a:lnTo>
                  <a:pt x="7646132" y="36587"/>
                </a:lnTo>
                <a:lnTo>
                  <a:pt x="7688299" y="52118"/>
                </a:lnTo>
                <a:lnTo>
                  <a:pt x="7729178" y="70166"/>
                </a:lnTo>
                <a:lnTo>
                  <a:pt x="7768674" y="90637"/>
                </a:lnTo>
                <a:lnTo>
                  <a:pt x="7806694" y="113436"/>
                </a:lnTo>
                <a:lnTo>
                  <a:pt x="7843142" y="138468"/>
                </a:lnTo>
                <a:lnTo>
                  <a:pt x="7877923" y="165640"/>
                </a:lnTo>
                <a:lnTo>
                  <a:pt x="7910944" y="194855"/>
                </a:lnTo>
                <a:lnTo>
                  <a:pt x="7942110" y="226021"/>
                </a:lnTo>
                <a:lnTo>
                  <a:pt x="7971326" y="259042"/>
                </a:lnTo>
                <a:lnTo>
                  <a:pt x="7998497" y="293824"/>
                </a:lnTo>
                <a:lnTo>
                  <a:pt x="8023530" y="330271"/>
                </a:lnTo>
                <a:lnTo>
                  <a:pt x="8046328" y="368291"/>
                </a:lnTo>
                <a:lnTo>
                  <a:pt x="8066799" y="407787"/>
                </a:lnTo>
                <a:lnTo>
                  <a:pt x="8084848" y="448666"/>
                </a:lnTo>
                <a:lnTo>
                  <a:pt x="8100379" y="490833"/>
                </a:lnTo>
                <a:lnTo>
                  <a:pt x="8113298" y="534193"/>
                </a:lnTo>
                <a:lnTo>
                  <a:pt x="8123511" y="578652"/>
                </a:lnTo>
                <a:lnTo>
                  <a:pt x="8130923" y="624116"/>
                </a:lnTo>
                <a:lnTo>
                  <a:pt x="8135439" y="670488"/>
                </a:lnTo>
                <a:lnTo>
                  <a:pt x="8136966" y="717676"/>
                </a:lnTo>
                <a:lnTo>
                  <a:pt x="8136966" y="3588346"/>
                </a:lnTo>
                <a:lnTo>
                  <a:pt x="8135439" y="3635533"/>
                </a:lnTo>
                <a:lnTo>
                  <a:pt x="8130923" y="3681905"/>
                </a:lnTo>
                <a:lnTo>
                  <a:pt x="8123511" y="3727367"/>
                </a:lnTo>
                <a:lnTo>
                  <a:pt x="8113298" y="3771825"/>
                </a:lnTo>
                <a:lnTo>
                  <a:pt x="8100379" y="3815185"/>
                </a:lnTo>
                <a:lnTo>
                  <a:pt x="8084848" y="3857351"/>
                </a:lnTo>
                <a:lnTo>
                  <a:pt x="8066799" y="3898230"/>
                </a:lnTo>
                <a:lnTo>
                  <a:pt x="8046328" y="3937726"/>
                </a:lnTo>
                <a:lnTo>
                  <a:pt x="8023530" y="3975746"/>
                </a:lnTo>
                <a:lnTo>
                  <a:pt x="7998497" y="4012194"/>
                </a:lnTo>
                <a:lnTo>
                  <a:pt x="7971326" y="4046976"/>
                </a:lnTo>
                <a:lnTo>
                  <a:pt x="7942110" y="4079997"/>
                </a:lnTo>
                <a:lnTo>
                  <a:pt x="7910944" y="4111163"/>
                </a:lnTo>
                <a:lnTo>
                  <a:pt x="7877923" y="4140379"/>
                </a:lnTo>
                <a:lnTo>
                  <a:pt x="7843142" y="4167551"/>
                </a:lnTo>
                <a:lnTo>
                  <a:pt x="7806694" y="4192584"/>
                </a:lnTo>
                <a:lnTo>
                  <a:pt x="7768674" y="4215384"/>
                </a:lnTo>
                <a:lnTo>
                  <a:pt x="7729178" y="4235855"/>
                </a:lnTo>
                <a:lnTo>
                  <a:pt x="7688299" y="4253904"/>
                </a:lnTo>
                <a:lnTo>
                  <a:pt x="7646132" y="4269435"/>
                </a:lnTo>
                <a:lnTo>
                  <a:pt x="7602772" y="4282355"/>
                </a:lnTo>
                <a:lnTo>
                  <a:pt x="7558313" y="4292568"/>
                </a:lnTo>
                <a:lnTo>
                  <a:pt x="7512850" y="4299980"/>
                </a:lnTo>
                <a:lnTo>
                  <a:pt x="7466477" y="4304497"/>
                </a:lnTo>
                <a:lnTo>
                  <a:pt x="7419289" y="4306023"/>
                </a:lnTo>
                <a:lnTo>
                  <a:pt x="717677" y="4306023"/>
                </a:lnTo>
                <a:lnTo>
                  <a:pt x="670490" y="4304497"/>
                </a:lnTo>
                <a:lnTo>
                  <a:pt x="624118" y="4299980"/>
                </a:lnTo>
                <a:lnTo>
                  <a:pt x="578656" y="4292568"/>
                </a:lnTo>
                <a:lnTo>
                  <a:pt x="534198" y="4282355"/>
                </a:lnTo>
                <a:lnTo>
                  <a:pt x="490838" y="4269435"/>
                </a:lnTo>
                <a:lnTo>
                  <a:pt x="448672" y="4253904"/>
                </a:lnTo>
                <a:lnTo>
                  <a:pt x="407793" y="4235855"/>
                </a:lnTo>
                <a:lnTo>
                  <a:pt x="368297" y="4215384"/>
                </a:lnTo>
                <a:lnTo>
                  <a:pt x="330277" y="4192584"/>
                </a:lnTo>
                <a:lnTo>
                  <a:pt x="293829" y="4167551"/>
                </a:lnTo>
                <a:lnTo>
                  <a:pt x="259047" y="4140379"/>
                </a:lnTo>
                <a:lnTo>
                  <a:pt x="226026" y="4111163"/>
                </a:lnTo>
                <a:lnTo>
                  <a:pt x="194860" y="4079997"/>
                </a:lnTo>
                <a:lnTo>
                  <a:pt x="165644" y="4046976"/>
                </a:lnTo>
                <a:lnTo>
                  <a:pt x="138472" y="4012194"/>
                </a:lnTo>
                <a:lnTo>
                  <a:pt x="113439" y="3975746"/>
                </a:lnTo>
                <a:lnTo>
                  <a:pt x="90639" y="3937726"/>
                </a:lnTo>
                <a:lnTo>
                  <a:pt x="70168" y="3898230"/>
                </a:lnTo>
                <a:lnTo>
                  <a:pt x="52119" y="3857351"/>
                </a:lnTo>
                <a:lnTo>
                  <a:pt x="36588" y="3815185"/>
                </a:lnTo>
                <a:lnTo>
                  <a:pt x="23668" y="3771825"/>
                </a:lnTo>
                <a:lnTo>
                  <a:pt x="13455" y="3727367"/>
                </a:lnTo>
                <a:lnTo>
                  <a:pt x="6043" y="3681905"/>
                </a:lnTo>
                <a:lnTo>
                  <a:pt x="1526" y="3635533"/>
                </a:lnTo>
                <a:lnTo>
                  <a:pt x="0" y="3588346"/>
                </a:lnTo>
                <a:lnTo>
                  <a:pt x="0" y="717676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56615" y="2529204"/>
            <a:ext cx="7567295" cy="3534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57834" marR="5080" indent="-445770" algn="just">
              <a:lnSpc>
                <a:spcPct val="100000"/>
              </a:lnSpc>
            </a:pPr>
            <a:r>
              <a:rPr sz="2400" b="1" spc="-240" dirty="0">
                <a:solidFill>
                  <a:srgbClr val="333399"/>
                </a:solidFill>
                <a:latin typeface="Courier New"/>
                <a:cs typeface="Courier New"/>
              </a:rPr>
              <a:t>1</a:t>
            </a:r>
            <a:r>
              <a:rPr sz="2400" b="1" spc="-245" dirty="0">
                <a:solidFill>
                  <a:srgbClr val="333399"/>
                </a:solidFill>
                <a:latin typeface="Courier New"/>
                <a:cs typeface="Courier New"/>
              </a:rPr>
              <a:t>7</a:t>
            </a:r>
            <a:r>
              <a:rPr sz="2400" b="1" spc="-220" dirty="0">
                <a:solidFill>
                  <a:srgbClr val="333399"/>
                </a:solidFill>
                <a:latin typeface="Courier New"/>
                <a:cs typeface="Courier New"/>
              </a:rPr>
              <a:t>.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請主計和承辦人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務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必詳</a:t>
            </a:r>
            <a:r>
              <a:rPr sz="24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閱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「教育部補助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及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委辦經費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核  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撥結報作業要點」及「教育部國民及學前教育署補助  高</a:t>
            </a:r>
            <a:r>
              <a:rPr sz="2400" b="1" spc="45" dirty="0">
                <a:solidFill>
                  <a:srgbClr val="333399"/>
                </a:solidFill>
                <a:latin typeface="Microsoft YaHei"/>
                <a:cs typeface="Microsoft YaHei"/>
              </a:rPr>
              <a:t>職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優質化輔助</a:t>
            </a:r>
            <a:r>
              <a:rPr sz="2400" b="1" spc="45" dirty="0">
                <a:solidFill>
                  <a:srgbClr val="333399"/>
                </a:solidFill>
                <a:latin typeface="Microsoft YaHei"/>
                <a:cs typeface="Microsoft YaHei"/>
              </a:rPr>
              <a:t>方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案經費</a:t>
            </a:r>
            <a:r>
              <a:rPr sz="2400" b="1" spc="45" dirty="0">
                <a:solidFill>
                  <a:srgbClr val="333399"/>
                </a:solidFill>
                <a:latin typeface="Microsoft YaHei"/>
                <a:cs typeface="Microsoft YaHei"/>
              </a:rPr>
              <a:t>要</a:t>
            </a:r>
            <a:r>
              <a:rPr sz="2400" b="1" spc="30" dirty="0">
                <a:solidFill>
                  <a:srgbClr val="333399"/>
                </a:solidFill>
                <a:latin typeface="Microsoft YaHei"/>
                <a:cs typeface="Microsoft YaHei"/>
              </a:rPr>
              <a:t>點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」之規</a:t>
            </a:r>
            <a:r>
              <a:rPr sz="2400" b="1" spc="15" dirty="0">
                <a:solidFill>
                  <a:srgbClr val="333399"/>
                </a:solidFill>
                <a:latin typeface="Microsoft YaHei"/>
                <a:cs typeface="Microsoft YaHei"/>
              </a:rPr>
              <a:t>定</a:t>
            </a:r>
            <a:r>
              <a:rPr sz="2400" b="1" spc="45" dirty="0">
                <a:solidFill>
                  <a:srgbClr val="333399"/>
                </a:solidFill>
                <a:latin typeface="Microsoft YaHei"/>
                <a:cs typeface="Microsoft YaHei"/>
              </a:rPr>
              <a:t>，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完備應有的  行</a:t>
            </a:r>
            <a:r>
              <a:rPr sz="2400" b="1" spc="45" dirty="0">
                <a:solidFill>
                  <a:srgbClr val="333399"/>
                </a:solidFill>
                <a:latin typeface="Microsoft YaHei"/>
                <a:cs typeface="Microsoft YaHei"/>
              </a:rPr>
              <a:t>政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程</a:t>
            </a:r>
            <a:r>
              <a:rPr sz="2400" b="1" spc="25" dirty="0">
                <a:solidFill>
                  <a:srgbClr val="333399"/>
                </a:solidFill>
                <a:latin typeface="Microsoft YaHei"/>
                <a:cs typeface="Microsoft YaHei"/>
              </a:rPr>
              <a:t>序。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所有</a:t>
            </a:r>
            <a:r>
              <a:rPr sz="2400" b="1" spc="45" dirty="0">
                <a:solidFill>
                  <a:srgbClr val="333399"/>
                </a:solidFill>
                <a:latin typeface="Microsoft YaHei"/>
                <a:cs typeface="Microsoft YaHei"/>
              </a:rPr>
              <a:t>公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文及資</a:t>
            </a:r>
            <a:r>
              <a:rPr sz="2400" b="1" spc="45" dirty="0">
                <a:solidFill>
                  <a:srgbClr val="333399"/>
                </a:solidFill>
                <a:latin typeface="Microsoft YaHei"/>
                <a:cs typeface="Microsoft YaHei"/>
              </a:rPr>
              <a:t>料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留校內存</a:t>
            </a:r>
            <a:r>
              <a:rPr sz="2400" b="1" spc="30" dirty="0">
                <a:solidFill>
                  <a:srgbClr val="333399"/>
                </a:solidFill>
                <a:latin typeface="Microsoft YaHei"/>
                <a:cs typeface="Microsoft YaHei"/>
              </a:rPr>
              <a:t>查</a:t>
            </a:r>
            <a:r>
              <a:rPr sz="2400" b="1" spc="45" dirty="0">
                <a:solidFill>
                  <a:srgbClr val="333399"/>
                </a:solidFill>
                <a:latin typeface="Microsoft YaHei"/>
                <a:cs typeface="Microsoft YaHei"/>
              </a:rPr>
              <a:t>，</a:t>
            </a:r>
            <a:r>
              <a:rPr sz="2400" b="1" spc="25" dirty="0">
                <a:solidFill>
                  <a:srgbClr val="333399"/>
                </a:solidFill>
                <a:latin typeface="Microsoft YaHei"/>
                <a:cs typeface="Microsoft YaHei"/>
              </a:rPr>
              <a:t>並於輔導訪  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視或抽查時檢視抽查。另各校主計應特別注意流用的  </a:t>
            </a:r>
            <a:r>
              <a:rPr sz="24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限制和流入與流出金額比率亦應符合規定。</a:t>
            </a:r>
            <a:endParaRPr sz="2400">
              <a:latin typeface="Microsoft YaHei"/>
              <a:cs typeface="Microsoft YaHei"/>
            </a:endParaRPr>
          </a:p>
          <a:p>
            <a:pPr marL="457834" marR="8255" indent="-445770" algn="just">
              <a:lnSpc>
                <a:spcPct val="100000"/>
              </a:lnSpc>
              <a:spcBef>
                <a:spcPts val="1800"/>
              </a:spcBef>
            </a:pPr>
            <a:r>
              <a:rPr sz="2400" b="1" spc="5" dirty="0">
                <a:solidFill>
                  <a:srgbClr val="333399"/>
                </a:solidFill>
                <a:latin typeface="Courier New"/>
                <a:cs typeface="Courier New"/>
              </a:rPr>
              <a:t>18.105</a:t>
            </a:r>
            <a:r>
              <a:rPr sz="24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學年度起高職優質化輔助方案不補助補救教學之  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相</a:t>
            </a:r>
            <a:r>
              <a:rPr sz="2400" b="1" spc="45" dirty="0">
                <a:solidFill>
                  <a:srgbClr val="333399"/>
                </a:solidFill>
                <a:latin typeface="Microsoft YaHei"/>
                <a:cs typeface="Microsoft YaHei"/>
              </a:rPr>
              <a:t>關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經</a:t>
            </a:r>
            <a:r>
              <a:rPr sz="2400" b="1" spc="15" dirty="0">
                <a:solidFill>
                  <a:srgbClr val="333399"/>
                </a:solidFill>
                <a:latin typeface="Microsoft YaHei"/>
                <a:cs typeface="Microsoft YaHei"/>
              </a:rPr>
              <a:t>費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，相關</a:t>
            </a:r>
            <a:r>
              <a:rPr sz="2400" b="1" spc="45" dirty="0">
                <a:solidFill>
                  <a:srgbClr val="333399"/>
                </a:solidFill>
                <a:latin typeface="Microsoft YaHei"/>
                <a:cs typeface="Microsoft YaHei"/>
              </a:rPr>
              <a:t>項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目不宜</a:t>
            </a:r>
            <a:r>
              <a:rPr sz="2400" b="1" spc="45" dirty="0">
                <a:solidFill>
                  <a:srgbClr val="333399"/>
                </a:solidFill>
                <a:latin typeface="Microsoft YaHei"/>
                <a:cs typeface="Microsoft YaHei"/>
              </a:rPr>
              <a:t>編</a:t>
            </a:r>
            <a:r>
              <a:rPr sz="2400" b="1" spc="25" dirty="0">
                <a:solidFill>
                  <a:srgbClr val="333399"/>
                </a:solidFill>
                <a:latin typeface="Microsoft YaHei"/>
                <a:cs typeface="Microsoft YaHei"/>
              </a:rPr>
              <a:t>列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，有補救</a:t>
            </a:r>
            <a:r>
              <a:rPr sz="2400" b="1" spc="45" dirty="0">
                <a:solidFill>
                  <a:srgbClr val="333399"/>
                </a:solidFill>
                <a:latin typeface="Microsoft YaHei"/>
                <a:cs typeface="Microsoft YaHei"/>
              </a:rPr>
              <a:t>教</a:t>
            </a:r>
            <a:r>
              <a:rPr sz="2400" b="1" spc="20" dirty="0">
                <a:solidFill>
                  <a:srgbClr val="333399"/>
                </a:solidFill>
                <a:latin typeface="Microsoft YaHei"/>
                <a:cs typeface="Microsoft YaHei"/>
              </a:rPr>
              <a:t>學需求</a:t>
            </a:r>
            <a:r>
              <a:rPr sz="2400" b="1" spc="25" dirty="0">
                <a:solidFill>
                  <a:srgbClr val="333399"/>
                </a:solidFill>
                <a:latin typeface="Microsoft YaHei"/>
                <a:cs typeface="Microsoft YaHei"/>
              </a:rPr>
              <a:t>者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，  </a:t>
            </a:r>
            <a:r>
              <a:rPr sz="24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逕向學生學習扶助方案申請。</a:t>
            </a:r>
            <a:endParaRPr sz="2400">
              <a:latin typeface="Microsoft YaHei"/>
              <a:cs typeface="Microsoft YaHe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071751" y="1714500"/>
            <a:ext cx="4953000" cy="685800"/>
          </a:xfrm>
          <a:custGeom>
            <a:avLst/>
            <a:gdLst/>
            <a:ahLst/>
            <a:cxnLst/>
            <a:rect l="l" t="t" r="r" b="b"/>
            <a:pathLst>
              <a:path w="4953000" h="685800">
                <a:moveTo>
                  <a:pt x="4838573" y="0"/>
                </a:moveTo>
                <a:lnTo>
                  <a:pt x="114300" y="0"/>
                </a:lnTo>
                <a:lnTo>
                  <a:pt x="69758" y="8983"/>
                </a:lnTo>
                <a:lnTo>
                  <a:pt x="33432" y="33480"/>
                </a:lnTo>
                <a:lnTo>
                  <a:pt x="8965" y="69812"/>
                </a:lnTo>
                <a:lnTo>
                  <a:pt x="0" y="114300"/>
                </a:lnTo>
                <a:lnTo>
                  <a:pt x="0" y="571500"/>
                </a:lnTo>
                <a:lnTo>
                  <a:pt x="8965" y="615987"/>
                </a:lnTo>
                <a:lnTo>
                  <a:pt x="33432" y="652319"/>
                </a:lnTo>
                <a:lnTo>
                  <a:pt x="69758" y="676816"/>
                </a:lnTo>
                <a:lnTo>
                  <a:pt x="114300" y="685800"/>
                </a:lnTo>
                <a:lnTo>
                  <a:pt x="4838573" y="685800"/>
                </a:lnTo>
                <a:lnTo>
                  <a:pt x="4883134" y="676816"/>
                </a:lnTo>
                <a:lnTo>
                  <a:pt x="4919503" y="652319"/>
                </a:lnTo>
                <a:lnTo>
                  <a:pt x="4944014" y="615987"/>
                </a:lnTo>
                <a:lnTo>
                  <a:pt x="4953000" y="571500"/>
                </a:lnTo>
                <a:lnTo>
                  <a:pt x="4953000" y="114300"/>
                </a:lnTo>
                <a:lnTo>
                  <a:pt x="4944014" y="69812"/>
                </a:lnTo>
                <a:lnTo>
                  <a:pt x="4919503" y="33480"/>
                </a:lnTo>
                <a:lnTo>
                  <a:pt x="4883134" y="8983"/>
                </a:lnTo>
                <a:lnTo>
                  <a:pt x="4838573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071751" y="1714500"/>
            <a:ext cx="4953000" cy="685800"/>
          </a:xfrm>
          <a:custGeom>
            <a:avLst/>
            <a:gdLst/>
            <a:ahLst/>
            <a:cxnLst/>
            <a:rect l="l" t="t" r="r" b="b"/>
            <a:pathLst>
              <a:path w="4953000" h="685800">
                <a:moveTo>
                  <a:pt x="0" y="114300"/>
                </a:moveTo>
                <a:lnTo>
                  <a:pt x="8965" y="69812"/>
                </a:lnTo>
                <a:lnTo>
                  <a:pt x="33432" y="33480"/>
                </a:lnTo>
                <a:lnTo>
                  <a:pt x="69758" y="8983"/>
                </a:lnTo>
                <a:lnTo>
                  <a:pt x="114300" y="0"/>
                </a:lnTo>
                <a:lnTo>
                  <a:pt x="4838573" y="0"/>
                </a:lnTo>
                <a:lnTo>
                  <a:pt x="4883134" y="8983"/>
                </a:lnTo>
                <a:lnTo>
                  <a:pt x="4919503" y="33480"/>
                </a:lnTo>
                <a:lnTo>
                  <a:pt x="4944014" y="69812"/>
                </a:lnTo>
                <a:lnTo>
                  <a:pt x="4953000" y="114300"/>
                </a:lnTo>
                <a:lnTo>
                  <a:pt x="4953000" y="571500"/>
                </a:lnTo>
                <a:lnTo>
                  <a:pt x="4944014" y="615987"/>
                </a:lnTo>
                <a:lnTo>
                  <a:pt x="4919503" y="652319"/>
                </a:lnTo>
                <a:lnTo>
                  <a:pt x="4883134" y="676816"/>
                </a:lnTo>
                <a:lnTo>
                  <a:pt x="4838573" y="685800"/>
                </a:lnTo>
                <a:lnTo>
                  <a:pt x="114300" y="685800"/>
                </a:lnTo>
                <a:lnTo>
                  <a:pt x="69758" y="676816"/>
                </a:lnTo>
                <a:lnTo>
                  <a:pt x="33432" y="652319"/>
                </a:lnTo>
                <a:lnTo>
                  <a:pt x="8965" y="615987"/>
                </a:lnTo>
                <a:lnTo>
                  <a:pt x="0" y="571500"/>
                </a:lnTo>
                <a:lnTo>
                  <a:pt x="0" y="114300"/>
                </a:lnTo>
                <a:close/>
              </a:path>
            </a:pathLst>
          </a:custGeom>
          <a:ln w="38100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505201" y="1736216"/>
            <a:ext cx="4091940" cy="622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六、其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他</a:t>
            </a: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提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醒</a:t>
            </a: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事項</a:t>
            </a:r>
            <a:endParaRPr sz="4000">
              <a:latin typeface="Microsoft YaHei"/>
              <a:cs typeface="Microsoft YaHei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95"/>
              </a:lnSpc>
            </a:pPr>
            <a:r>
              <a:rPr spc="-5" dirty="0"/>
              <a:t>教育部國民及學前教育署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95"/>
              </a:lnSpc>
            </a:pPr>
            <a:r>
              <a:rPr spc="-5" dirty="0"/>
              <a:t>教育部國民及學前教育署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4568" y="582168"/>
            <a:ext cx="725424" cy="725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5800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53896" y="582168"/>
            <a:ext cx="6342887" cy="7254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09088" y="435863"/>
            <a:ext cx="4184904" cy="11826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06525" y="533400"/>
            <a:ext cx="6294755" cy="720725"/>
          </a:xfrm>
          <a:prstGeom prst="rect">
            <a:avLst/>
          </a:prstGeom>
          <a:solidFill>
            <a:srgbClr val="66FF33"/>
          </a:solidFill>
        </p:spPr>
        <p:txBody>
          <a:bodyPr vert="horz" wrap="square" lIns="0" tIns="6350" rIns="0" bIns="0" rtlCol="0">
            <a:spAutoFit/>
          </a:bodyPr>
          <a:lstStyle/>
          <a:p>
            <a:pPr marL="1491615">
              <a:lnSpc>
                <a:spcPct val="100000"/>
              </a:lnSpc>
              <a:spcBef>
                <a:spcPts val="50"/>
              </a:spcBef>
            </a:pPr>
            <a:r>
              <a:rPr sz="4400" spc="-5" dirty="0">
                <a:solidFill>
                  <a:srgbClr val="333399"/>
                </a:solidFill>
              </a:rPr>
              <a:t>經費補助要點</a:t>
            </a:r>
            <a:endParaRPr sz="4400"/>
          </a:p>
        </p:txBody>
      </p:sp>
      <p:sp>
        <p:nvSpPr>
          <p:cNvPr id="7" name="object 7"/>
          <p:cNvSpPr/>
          <p:nvPr/>
        </p:nvSpPr>
        <p:spPr>
          <a:xfrm>
            <a:off x="7748016" y="582168"/>
            <a:ext cx="728472" cy="7254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01026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42937" y="1857375"/>
            <a:ext cx="7924863" cy="247167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42937" y="1857375"/>
            <a:ext cx="7925434" cy="2472055"/>
          </a:xfrm>
          <a:custGeom>
            <a:avLst/>
            <a:gdLst/>
            <a:ahLst/>
            <a:cxnLst/>
            <a:rect l="l" t="t" r="r" b="b"/>
            <a:pathLst>
              <a:path w="7925434" h="2472054">
                <a:moveTo>
                  <a:pt x="0" y="411988"/>
                </a:moveTo>
                <a:lnTo>
                  <a:pt x="2771" y="363932"/>
                </a:lnTo>
                <a:lnTo>
                  <a:pt x="10880" y="317507"/>
                </a:lnTo>
                <a:lnTo>
                  <a:pt x="24016" y="273021"/>
                </a:lnTo>
                <a:lnTo>
                  <a:pt x="41872" y="230784"/>
                </a:lnTo>
                <a:lnTo>
                  <a:pt x="64137" y="191104"/>
                </a:lnTo>
                <a:lnTo>
                  <a:pt x="90503" y="154289"/>
                </a:lnTo>
                <a:lnTo>
                  <a:pt x="120661" y="120649"/>
                </a:lnTo>
                <a:lnTo>
                  <a:pt x="154301" y="90493"/>
                </a:lnTo>
                <a:lnTo>
                  <a:pt x="191114" y="64129"/>
                </a:lnTo>
                <a:lnTo>
                  <a:pt x="230791" y="41866"/>
                </a:lnTo>
                <a:lnTo>
                  <a:pt x="273024" y="24012"/>
                </a:lnTo>
                <a:lnTo>
                  <a:pt x="317503" y="10878"/>
                </a:lnTo>
                <a:lnTo>
                  <a:pt x="363919" y="2771"/>
                </a:lnTo>
                <a:lnTo>
                  <a:pt x="411962" y="0"/>
                </a:lnTo>
                <a:lnTo>
                  <a:pt x="7512875" y="0"/>
                </a:lnTo>
                <a:lnTo>
                  <a:pt x="7560907" y="2771"/>
                </a:lnTo>
                <a:lnTo>
                  <a:pt x="7607316" y="10878"/>
                </a:lnTo>
                <a:lnTo>
                  <a:pt x="7651791" y="24012"/>
                </a:lnTo>
                <a:lnTo>
                  <a:pt x="7694023" y="41866"/>
                </a:lnTo>
                <a:lnTo>
                  <a:pt x="7733702" y="64129"/>
                </a:lnTo>
                <a:lnTo>
                  <a:pt x="7770520" y="90493"/>
                </a:lnTo>
                <a:lnTo>
                  <a:pt x="7804165" y="120650"/>
                </a:lnTo>
                <a:lnTo>
                  <a:pt x="7834329" y="154289"/>
                </a:lnTo>
                <a:lnTo>
                  <a:pt x="7860702" y="191104"/>
                </a:lnTo>
                <a:lnTo>
                  <a:pt x="7882974" y="230784"/>
                </a:lnTo>
                <a:lnTo>
                  <a:pt x="7900836" y="273021"/>
                </a:lnTo>
                <a:lnTo>
                  <a:pt x="7913978" y="317507"/>
                </a:lnTo>
                <a:lnTo>
                  <a:pt x="7922090" y="363932"/>
                </a:lnTo>
                <a:lnTo>
                  <a:pt x="7924863" y="411988"/>
                </a:lnTo>
                <a:lnTo>
                  <a:pt x="7924863" y="2059813"/>
                </a:lnTo>
                <a:lnTo>
                  <a:pt x="7922090" y="2107843"/>
                </a:lnTo>
                <a:lnTo>
                  <a:pt x="7913978" y="2154246"/>
                </a:lnTo>
                <a:lnTo>
                  <a:pt x="7900836" y="2198713"/>
                </a:lnTo>
                <a:lnTo>
                  <a:pt x="7882974" y="2240935"/>
                </a:lnTo>
                <a:lnTo>
                  <a:pt x="7860702" y="2280603"/>
                </a:lnTo>
                <a:lnTo>
                  <a:pt x="7834329" y="2317407"/>
                </a:lnTo>
                <a:lnTo>
                  <a:pt x="7804165" y="2351039"/>
                </a:lnTo>
                <a:lnTo>
                  <a:pt x="7770520" y="2381190"/>
                </a:lnTo>
                <a:lnTo>
                  <a:pt x="7733702" y="2407550"/>
                </a:lnTo>
                <a:lnTo>
                  <a:pt x="7694023" y="2429810"/>
                </a:lnTo>
                <a:lnTo>
                  <a:pt x="7651791" y="2447662"/>
                </a:lnTo>
                <a:lnTo>
                  <a:pt x="7607316" y="2460796"/>
                </a:lnTo>
                <a:lnTo>
                  <a:pt x="7560907" y="2468903"/>
                </a:lnTo>
                <a:lnTo>
                  <a:pt x="7512875" y="2471674"/>
                </a:lnTo>
                <a:lnTo>
                  <a:pt x="411962" y="2471674"/>
                </a:lnTo>
                <a:lnTo>
                  <a:pt x="363919" y="2468903"/>
                </a:lnTo>
                <a:lnTo>
                  <a:pt x="317503" y="2460796"/>
                </a:lnTo>
                <a:lnTo>
                  <a:pt x="273024" y="2447662"/>
                </a:lnTo>
                <a:lnTo>
                  <a:pt x="230791" y="2429810"/>
                </a:lnTo>
                <a:lnTo>
                  <a:pt x="191114" y="2407550"/>
                </a:lnTo>
                <a:lnTo>
                  <a:pt x="154301" y="2381190"/>
                </a:lnTo>
                <a:lnTo>
                  <a:pt x="120661" y="2351039"/>
                </a:lnTo>
                <a:lnTo>
                  <a:pt x="90503" y="2317407"/>
                </a:lnTo>
                <a:lnTo>
                  <a:pt x="64137" y="2280603"/>
                </a:lnTo>
                <a:lnTo>
                  <a:pt x="41872" y="2240935"/>
                </a:lnTo>
                <a:lnTo>
                  <a:pt x="24016" y="2198713"/>
                </a:lnTo>
                <a:lnTo>
                  <a:pt x="10880" y="2154246"/>
                </a:lnTo>
                <a:lnTo>
                  <a:pt x="2771" y="2107843"/>
                </a:lnTo>
                <a:lnTo>
                  <a:pt x="0" y="2059813"/>
                </a:lnTo>
                <a:lnTo>
                  <a:pt x="0" y="411988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714625" y="1500250"/>
            <a:ext cx="3657600" cy="685800"/>
          </a:xfrm>
          <a:custGeom>
            <a:avLst/>
            <a:gdLst/>
            <a:ahLst/>
            <a:cxnLst/>
            <a:rect l="l" t="t" r="r" b="b"/>
            <a:pathLst>
              <a:path w="3657600" h="685800">
                <a:moveTo>
                  <a:pt x="3543300" y="0"/>
                </a:moveTo>
                <a:lnTo>
                  <a:pt x="114300" y="0"/>
                </a:lnTo>
                <a:lnTo>
                  <a:pt x="69812" y="8965"/>
                </a:lnTo>
                <a:lnTo>
                  <a:pt x="33480" y="33432"/>
                </a:lnTo>
                <a:lnTo>
                  <a:pt x="8983" y="69758"/>
                </a:lnTo>
                <a:lnTo>
                  <a:pt x="0" y="114300"/>
                </a:lnTo>
                <a:lnTo>
                  <a:pt x="0" y="571373"/>
                </a:lnTo>
                <a:lnTo>
                  <a:pt x="8983" y="615934"/>
                </a:lnTo>
                <a:lnTo>
                  <a:pt x="33480" y="652303"/>
                </a:lnTo>
                <a:lnTo>
                  <a:pt x="69812" y="676814"/>
                </a:lnTo>
                <a:lnTo>
                  <a:pt x="114300" y="685800"/>
                </a:lnTo>
                <a:lnTo>
                  <a:pt x="3543300" y="685800"/>
                </a:lnTo>
                <a:lnTo>
                  <a:pt x="3587787" y="676814"/>
                </a:lnTo>
                <a:lnTo>
                  <a:pt x="3624119" y="652303"/>
                </a:lnTo>
                <a:lnTo>
                  <a:pt x="3648616" y="615934"/>
                </a:lnTo>
                <a:lnTo>
                  <a:pt x="3657600" y="571373"/>
                </a:lnTo>
                <a:lnTo>
                  <a:pt x="3657600" y="114300"/>
                </a:lnTo>
                <a:lnTo>
                  <a:pt x="3648616" y="69758"/>
                </a:lnTo>
                <a:lnTo>
                  <a:pt x="3624119" y="33432"/>
                </a:lnTo>
                <a:lnTo>
                  <a:pt x="3587787" y="8965"/>
                </a:lnTo>
                <a:lnTo>
                  <a:pt x="3543300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714625" y="1500250"/>
            <a:ext cx="3657600" cy="685800"/>
          </a:xfrm>
          <a:custGeom>
            <a:avLst/>
            <a:gdLst/>
            <a:ahLst/>
            <a:cxnLst/>
            <a:rect l="l" t="t" r="r" b="b"/>
            <a:pathLst>
              <a:path w="3657600" h="685800">
                <a:moveTo>
                  <a:pt x="0" y="114300"/>
                </a:moveTo>
                <a:lnTo>
                  <a:pt x="8983" y="69758"/>
                </a:lnTo>
                <a:lnTo>
                  <a:pt x="33480" y="33432"/>
                </a:lnTo>
                <a:lnTo>
                  <a:pt x="69812" y="8965"/>
                </a:lnTo>
                <a:lnTo>
                  <a:pt x="114300" y="0"/>
                </a:lnTo>
                <a:lnTo>
                  <a:pt x="3543300" y="0"/>
                </a:lnTo>
                <a:lnTo>
                  <a:pt x="3587787" y="8965"/>
                </a:lnTo>
                <a:lnTo>
                  <a:pt x="3624119" y="33432"/>
                </a:lnTo>
                <a:lnTo>
                  <a:pt x="3648616" y="69758"/>
                </a:lnTo>
                <a:lnTo>
                  <a:pt x="3657600" y="114300"/>
                </a:lnTo>
                <a:lnTo>
                  <a:pt x="3657600" y="571373"/>
                </a:lnTo>
                <a:lnTo>
                  <a:pt x="3648616" y="615934"/>
                </a:lnTo>
                <a:lnTo>
                  <a:pt x="3624119" y="652303"/>
                </a:lnTo>
                <a:lnTo>
                  <a:pt x="3587787" y="676814"/>
                </a:lnTo>
                <a:lnTo>
                  <a:pt x="3543300" y="685800"/>
                </a:lnTo>
                <a:lnTo>
                  <a:pt x="114300" y="685800"/>
                </a:lnTo>
                <a:lnTo>
                  <a:pt x="69812" y="676814"/>
                </a:lnTo>
                <a:lnTo>
                  <a:pt x="33480" y="652303"/>
                </a:lnTo>
                <a:lnTo>
                  <a:pt x="8983" y="615934"/>
                </a:lnTo>
                <a:lnTo>
                  <a:pt x="0" y="571373"/>
                </a:lnTo>
                <a:lnTo>
                  <a:pt x="0" y="114300"/>
                </a:lnTo>
                <a:close/>
              </a:path>
            </a:pathLst>
          </a:custGeom>
          <a:ln w="38100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14375" y="4929123"/>
            <a:ext cx="7924800" cy="138019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14375" y="4929123"/>
            <a:ext cx="7924800" cy="1380490"/>
          </a:xfrm>
          <a:custGeom>
            <a:avLst/>
            <a:gdLst/>
            <a:ahLst/>
            <a:cxnLst/>
            <a:rect l="l" t="t" r="r" b="b"/>
            <a:pathLst>
              <a:path w="7924800" h="1380489">
                <a:moveTo>
                  <a:pt x="0" y="230124"/>
                </a:moveTo>
                <a:lnTo>
                  <a:pt x="4673" y="183736"/>
                </a:lnTo>
                <a:lnTo>
                  <a:pt x="18076" y="140535"/>
                </a:lnTo>
                <a:lnTo>
                  <a:pt x="39284" y="101444"/>
                </a:lnTo>
                <a:lnTo>
                  <a:pt x="67371" y="67389"/>
                </a:lnTo>
                <a:lnTo>
                  <a:pt x="101414" y="39292"/>
                </a:lnTo>
                <a:lnTo>
                  <a:pt x="140487" y="18079"/>
                </a:lnTo>
                <a:lnTo>
                  <a:pt x="183664" y="4673"/>
                </a:lnTo>
                <a:lnTo>
                  <a:pt x="230022" y="0"/>
                </a:lnTo>
                <a:lnTo>
                  <a:pt x="7694803" y="0"/>
                </a:lnTo>
                <a:lnTo>
                  <a:pt x="7741148" y="4673"/>
                </a:lnTo>
                <a:lnTo>
                  <a:pt x="7784318" y="18079"/>
                </a:lnTo>
                <a:lnTo>
                  <a:pt x="7823386" y="39292"/>
                </a:lnTo>
                <a:lnTo>
                  <a:pt x="7857426" y="67389"/>
                </a:lnTo>
                <a:lnTo>
                  <a:pt x="7885513" y="101444"/>
                </a:lnTo>
                <a:lnTo>
                  <a:pt x="7906722" y="140535"/>
                </a:lnTo>
                <a:lnTo>
                  <a:pt x="7920126" y="183736"/>
                </a:lnTo>
                <a:lnTo>
                  <a:pt x="7924800" y="230124"/>
                </a:lnTo>
                <a:lnTo>
                  <a:pt x="7924800" y="1150162"/>
                </a:lnTo>
                <a:lnTo>
                  <a:pt x="7920126" y="1196524"/>
                </a:lnTo>
                <a:lnTo>
                  <a:pt x="7906722" y="1239705"/>
                </a:lnTo>
                <a:lnTo>
                  <a:pt x="7885513" y="1278780"/>
                </a:lnTo>
                <a:lnTo>
                  <a:pt x="7857426" y="1312824"/>
                </a:lnTo>
                <a:lnTo>
                  <a:pt x="7823386" y="1340913"/>
                </a:lnTo>
                <a:lnTo>
                  <a:pt x="7784318" y="1362121"/>
                </a:lnTo>
                <a:lnTo>
                  <a:pt x="7741148" y="1375524"/>
                </a:lnTo>
                <a:lnTo>
                  <a:pt x="7694803" y="1380197"/>
                </a:lnTo>
                <a:lnTo>
                  <a:pt x="230022" y="1380197"/>
                </a:lnTo>
                <a:lnTo>
                  <a:pt x="183664" y="1375524"/>
                </a:lnTo>
                <a:lnTo>
                  <a:pt x="140487" y="1362121"/>
                </a:lnTo>
                <a:lnTo>
                  <a:pt x="101414" y="1340913"/>
                </a:lnTo>
                <a:lnTo>
                  <a:pt x="67371" y="1312824"/>
                </a:lnTo>
                <a:lnTo>
                  <a:pt x="39284" y="1278780"/>
                </a:lnTo>
                <a:lnTo>
                  <a:pt x="18076" y="1239705"/>
                </a:lnTo>
                <a:lnTo>
                  <a:pt x="4673" y="1196524"/>
                </a:lnTo>
                <a:lnTo>
                  <a:pt x="0" y="1150162"/>
                </a:lnTo>
                <a:lnTo>
                  <a:pt x="0" y="230124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714625" y="4572000"/>
            <a:ext cx="3886200" cy="685800"/>
          </a:xfrm>
          <a:custGeom>
            <a:avLst/>
            <a:gdLst/>
            <a:ahLst/>
            <a:cxnLst/>
            <a:rect l="l" t="t" r="r" b="b"/>
            <a:pathLst>
              <a:path w="3886200" h="685800">
                <a:moveTo>
                  <a:pt x="3771900" y="0"/>
                </a:moveTo>
                <a:lnTo>
                  <a:pt x="114300" y="0"/>
                </a:lnTo>
                <a:lnTo>
                  <a:pt x="69812" y="8983"/>
                </a:lnTo>
                <a:lnTo>
                  <a:pt x="33480" y="33480"/>
                </a:lnTo>
                <a:lnTo>
                  <a:pt x="8983" y="69812"/>
                </a:lnTo>
                <a:lnTo>
                  <a:pt x="0" y="114300"/>
                </a:lnTo>
                <a:lnTo>
                  <a:pt x="0" y="571500"/>
                </a:lnTo>
                <a:lnTo>
                  <a:pt x="8983" y="615987"/>
                </a:lnTo>
                <a:lnTo>
                  <a:pt x="33480" y="652319"/>
                </a:lnTo>
                <a:lnTo>
                  <a:pt x="69812" y="676816"/>
                </a:lnTo>
                <a:lnTo>
                  <a:pt x="114300" y="685800"/>
                </a:lnTo>
                <a:lnTo>
                  <a:pt x="3771900" y="685800"/>
                </a:lnTo>
                <a:lnTo>
                  <a:pt x="3816387" y="676816"/>
                </a:lnTo>
                <a:lnTo>
                  <a:pt x="3852719" y="652319"/>
                </a:lnTo>
                <a:lnTo>
                  <a:pt x="3877216" y="615987"/>
                </a:lnTo>
                <a:lnTo>
                  <a:pt x="3886200" y="571500"/>
                </a:lnTo>
                <a:lnTo>
                  <a:pt x="3886200" y="114300"/>
                </a:lnTo>
                <a:lnTo>
                  <a:pt x="3877216" y="69812"/>
                </a:lnTo>
                <a:lnTo>
                  <a:pt x="3852719" y="33480"/>
                </a:lnTo>
                <a:lnTo>
                  <a:pt x="3816387" y="8983"/>
                </a:lnTo>
                <a:lnTo>
                  <a:pt x="3771900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714625" y="4572000"/>
            <a:ext cx="3886200" cy="685800"/>
          </a:xfrm>
          <a:custGeom>
            <a:avLst/>
            <a:gdLst/>
            <a:ahLst/>
            <a:cxnLst/>
            <a:rect l="l" t="t" r="r" b="b"/>
            <a:pathLst>
              <a:path w="3886200" h="685800">
                <a:moveTo>
                  <a:pt x="0" y="114300"/>
                </a:moveTo>
                <a:lnTo>
                  <a:pt x="8983" y="69812"/>
                </a:lnTo>
                <a:lnTo>
                  <a:pt x="33480" y="33480"/>
                </a:lnTo>
                <a:lnTo>
                  <a:pt x="69812" y="8983"/>
                </a:lnTo>
                <a:lnTo>
                  <a:pt x="114300" y="0"/>
                </a:lnTo>
                <a:lnTo>
                  <a:pt x="3771900" y="0"/>
                </a:lnTo>
                <a:lnTo>
                  <a:pt x="3816387" y="8983"/>
                </a:lnTo>
                <a:lnTo>
                  <a:pt x="3852719" y="33480"/>
                </a:lnTo>
                <a:lnTo>
                  <a:pt x="3877216" y="69812"/>
                </a:lnTo>
                <a:lnTo>
                  <a:pt x="3886200" y="114300"/>
                </a:lnTo>
                <a:lnTo>
                  <a:pt x="3886200" y="571500"/>
                </a:lnTo>
                <a:lnTo>
                  <a:pt x="3877216" y="615987"/>
                </a:lnTo>
                <a:lnTo>
                  <a:pt x="3852719" y="652319"/>
                </a:lnTo>
                <a:lnTo>
                  <a:pt x="3816387" y="676816"/>
                </a:lnTo>
                <a:lnTo>
                  <a:pt x="3771900" y="685800"/>
                </a:lnTo>
                <a:lnTo>
                  <a:pt x="114300" y="685800"/>
                </a:lnTo>
                <a:lnTo>
                  <a:pt x="69812" y="676816"/>
                </a:lnTo>
                <a:lnTo>
                  <a:pt x="33480" y="652319"/>
                </a:lnTo>
                <a:lnTo>
                  <a:pt x="8983" y="615987"/>
                </a:lnTo>
                <a:lnTo>
                  <a:pt x="0" y="571500"/>
                </a:lnTo>
                <a:lnTo>
                  <a:pt x="0" y="114300"/>
                </a:lnTo>
                <a:close/>
              </a:path>
            </a:pathLst>
          </a:custGeom>
          <a:ln w="38100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842568" y="1521967"/>
            <a:ext cx="7637145" cy="4693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86940">
              <a:lnSpc>
                <a:spcPct val="100000"/>
              </a:lnSpc>
              <a:tabLst>
                <a:tab pos="4699635" algn="l"/>
              </a:tabLst>
            </a:pPr>
            <a:r>
              <a:rPr sz="4000" b="1" spc="20" dirty="0">
                <a:solidFill>
                  <a:srgbClr val="FFFFFF"/>
                </a:solidFill>
                <a:latin typeface="Microsoft YaHei"/>
                <a:cs typeface="Microsoft YaHei"/>
              </a:rPr>
              <a:t>一、目	</a:t>
            </a:r>
            <a:r>
              <a:rPr sz="4000" b="1" spc="10" dirty="0">
                <a:solidFill>
                  <a:srgbClr val="FFFFFF"/>
                </a:solidFill>
                <a:latin typeface="Microsoft YaHei"/>
                <a:cs typeface="Microsoft YaHei"/>
              </a:rPr>
              <a:t>的</a:t>
            </a:r>
            <a:endParaRPr sz="4000">
              <a:latin typeface="Microsoft YaHei"/>
              <a:cs typeface="Microsoft YaHei"/>
            </a:endParaRPr>
          </a:p>
          <a:p>
            <a:pPr marL="12700" marR="349885" algn="just">
              <a:lnSpc>
                <a:spcPct val="100000"/>
              </a:lnSpc>
              <a:spcBef>
                <a:spcPts val="3155"/>
              </a:spcBef>
            </a:pPr>
            <a:r>
              <a:rPr sz="26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教</a:t>
            </a:r>
            <a:r>
              <a:rPr sz="2600" b="1" spc="-10" dirty="0">
                <a:solidFill>
                  <a:srgbClr val="333399"/>
                </a:solidFill>
                <a:latin typeface="Microsoft YaHei"/>
                <a:cs typeface="Microsoft YaHei"/>
              </a:rPr>
              <a:t>育部</a:t>
            </a:r>
            <a:r>
              <a:rPr sz="26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國</a:t>
            </a:r>
            <a:r>
              <a:rPr sz="2600" b="1" spc="-10" dirty="0">
                <a:solidFill>
                  <a:srgbClr val="333399"/>
                </a:solidFill>
                <a:latin typeface="Microsoft YaHei"/>
                <a:cs typeface="Microsoft YaHei"/>
              </a:rPr>
              <a:t>民及</a:t>
            </a:r>
            <a:r>
              <a:rPr sz="26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學</a:t>
            </a:r>
            <a:r>
              <a:rPr sz="2600" b="1" spc="-10" dirty="0">
                <a:solidFill>
                  <a:srgbClr val="333399"/>
                </a:solidFill>
                <a:latin typeface="Microsoft YaHei"/>
                <a:cs typeface="Microsoft YaHei"/>
              </a:rPr>
              <a:t>前教</a:t>
            </a:r>
            <a:r>
              <a:rPr sz="2600" b="1" spc="0" dirty="0">
                <a:solidFill>
                  <a:srgbClr val="333399"/>
                </a:solidFill>
                <a:latin typeface="Microsoft YaHei"/>
                <a:cs typeface="Microsoft YaHei"/>
              </a:rPr>
              <a:t>育</a:t>
            </a:r>
            <a:r>
              <a:rPr sz="2600" b="1" spc="-10" dirty="0">
                <a:solidFill>
                  <a:srgbClr val="333399"/>
                </a:solidFill>
                <a:latin typeface="Microsoft YaHei"/>
                <a:cs typeface="Microsoft YaHei"/>
              </a:rPr>
              <a:t>署</a:t>
            </a:r>
            <a:r>
              <a:rPr sz="2600" b="1" spc="-15" dirty="0">
                <a:solidFill>
                  <a:srgbClr val="333399"/>
                </a:solidFill>
                <a:latin typeface="Microsoft YaHei"/>
                <a:cs typeface="Microsoft YaHei"/>
              </a:rPr>
              <a:t>為</a:t>
            </a:r>
            <a:r>
              <a:rPr sz="26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提</a:t>
            </a:r>
            <a:r>
              <a:rPr sz="2600" b="1" spc="-10" dirty="0">
                <a:solidFill>
                  <a:srgbClr val="333399"/>
                </a:solidFill>
                <a:latin typeface="Microsoft YaHei"/>
                <a:cs typeface="Microsoft YaHei"/>
              </a:rPr>
              <a:t>升技</a:t>
            </a:r>
            <a:r>
              <a:rPr sz="26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術</a:t>
            </a:r>
            <a:r>
              <a:rPr sz="2600" b="1" spc="-10" dirty="0">
                <a:solidFill>
                  <a:srgbClr val="333399"/>
                </a:solidFill>
                <a:latin typeface="Microsoft YaHei"/>
                <a:cs typeface="Microsoft YaHei"/>
              </a:rPr>
              <a:t>型高</a:t>
            </a:r>
            <a:r>
              <a:rPr sz="26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級</a:t>
            </a:r>
            <a:r>
              <a:rPr sz="2600" b="1" spc="-10" dirty="0">
                <a:solidFill>
                  <a:srgbClr val="333399"/>
                </a:solidFill>
                <a:latin typeface="Microsoft YaHei"/>
                <a:cs typeface="Microsoft YaHei"/>
              </a:rPr>
              <a:t>中</a:t>
            </a:r>
            <a:r>
              <a:rPr sz="2600" b="1" spc="-15" dirty="0">
                <a:solidFill>
                  <a:srgbClr val="333399"/>
                </a:solidFill>
                <a:latin typeface="Microsoft YaHei"/>
                <a:cs typeface="Microsoft YaHei"/>
              </a:rPr>
              <a:t>等</a:t>
            </a:r>
            <a:r>
              <a:rPr sz="26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學  校辦學品質及績效，達成優質化之目的，落實高職  </a:t>
            </a:r>
            <a:r>
              <a:rPr sz="2600" b="1" dirty="0">
                <a:solidFill>
                  <a:srgbClr val="333399"/>
                </a:solidFill>
                <a:latin typeface="Microsoft YaHei"/>
                <a:cs typeface="Microsoft YaHei"/>
              </a:rPr>
              <a:t>優質化輔助方案之執行，特訂定本要點。</a:t>
            </a:r>
            <a:endParaRPr sz="2600">
              <a:latin typeface="Microsoft YaHei"/>
              <a:cs typeface="Microsoft YaHei"/>
            </a:endParaRPr>
          </a:p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3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4000" b="1" dirty="0">
                <a:solidFill>
                  <a:srgbClr val="FFFFFF"/>
                </a:solidFill>
                <a:latin typeface="Microsoft YaHei"/>
                <a:cs typeface="Microsoft YaHei"/>
              </a:rPr>
              <a:t>二、補助對象</a:t>
            </a:r>
            <a:endParaRPr sz="4000">
              <a:latin typeface="Microsoft YaHei"/>
              <a:cs typeface="Microsoft YaHei"/>
            </a:endParaRPr>
          </a:p>
          <a:p>
            <a:pPr marL="30480" algn="just">
              <a:lnSpc>
                <a:spcPct val="100000"/>
              </a:lnSpc>
              <a:spcBef>
                <a:spcPts val="1620"/>
              </a:spcBef>
            </a:pPr>
            <a:r>
              <a:rPr sz="26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辦理專業群科或綜合高中專門學程為主課程，並經本</a:t>
            </a:r>
            <a:endParaRPr sz="2600">
              <a:latin typeface="Microsoft YaHei"/>
              <a:cs typeface="Microsoft YaHei"/>
            </a:endParaRPr>
          </a:p>
          <a:p>
            <a:pPr marL="30480" algn="just">
              <a:lnSpc>
                <a:spcPct val="100000"/>
              </a:lnSpc>
            </a:pPr>
            <a:r>
              <a:rPr sz="26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署核定辦理本方案之學校。</a:t>
            </a:r>
            <a:endParaRPr sz="2600">
              <a:latin typeface="Microsoft YaHei"/>
              <a:cs typeface="Microsoft YaHei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95"/>
              </a:lnSpc>
            </a:pPr>
            <a:r>
              <a:rPr spc="-5" dirty="0"/>
              <a:t>教育部國民及學前教育署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4568" y="582168"/>
            <a:ext cx="725424" cy="725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5800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53896" y="582168"/>
            <a:ext cx="6342887" cy="7254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09088" y="435863"/>
            <a:ext cx="4184904" cy="11826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06525" y="533400"/>
            <a:ext cx="6294755" cy="720725"/>
          </a:xfrm>
          <a:prstGeom prst="rect">
            <a:avLst/>
          </a:prstGeom>
          <a:solidFill>
            <a:srgbClr val="66FF33"/>
          </a:solidFill>
        </p:spPr>
        <p:txBody>
          <a:bodyPr vert="horz" wrap="square" lIns="0" tIns="6350" rIns="0" bIns="0" rtlCol="0">
            <a:spAutoFit/>
          </a:bodyPr>
          <a:lstStyle/>
          <a:p>
            <a:pPr marL="1491615">
              <a:lnSpc>
                <a:spcPct val="100000"/>
              </a:lnSpc>
              <a:spcBef>
                <a:spcPts val="50"/>
              </a:spcBef>
            </a:pPr>
            <a:r>
              <a:rPr sz="4400" spc="-5" dirty="0">
                <a:solidFill>
                  <a:srgbClr val="333399"/>
                </a:solidFill>
              </a:rPr>
              <a:t>經費補助要點</a:t>
            </a:r>
            <a:endParaRPr sz="4400"/>
          </a:p>
        </p:txBody>
      </p:sp>
      <p:sp>
        <p:nvSpPr>
          <p:cNvPr id="7" name="object 7"/>
          <p:cNvSpPr/>
          <p:nvPr/>
        </p:nvSpPr>
        <p:spPr>
          <a:xfrm>
            <a:off x="7748016" y="582168"/>
            <a:ext cx="728472" cy="7254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01026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25437" y="2000250"/>
            <a:ext cx="8499538" cy="438108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25437" y="2000250"/>
            <a:ext cx="8500110" cy="4381500"/>
          </a:xfrm>
          <a:custGeom>
            <a:avLst/>
            <a:gdLst/>
            <a:ahLst/>
            <a:cxnLst/>
            <a:rect l="l" t="t" r="r" b="b"/>
            <a:pathLst>
              <a:path w="8500110" h="4381500">
                <a:moveTo>
                  <a:pt x="0" y="730250"/>
                </a:moveTo>
                <a:lnTo>
                  <a:pt x="1553" y="682230"/>
                </a:lnTo>
                <a:lnTo>
                  <a:pt x="6148" y="635041"/>
                </a:lnTo>
                <a:lnTo>
                  <a:pt x="13690" y="588778"/>
                </a:lnTo>
                <a:lnTo>
                  <a:pt x="24081" y="543538"/>
                </a:lnTo>
                <a:lnTo>
                  <a:pt x="37226" y="499416"/>
                </a:lnTo>
                <a:lnTo>
                  <a:pt x="53028" y="456509"/>
                </a:lnTo>
                <a:lnTo>
                  <a:pt x="71391" y="414914"/>
                </a:lnTo>
                <a:lnTo>
                  <a:pt x="92220" y="374725"/>
                </a:lnTo>
                <a:lnTo>
                  <a:pt x="115417" y="336039"/>
                </a:lnTo>
                <a:lnTo>
                  <a:pt x="140886" y="298953"/>
                </a:lnTo>
                <a:lnTo>
                  <a:pt x="168532" y="263563"/>
                </a:lnTo>
                <a:lnTo>
                  <a:pt x="198258" y="229965"/>
                </a:lnTo>
                <a:lnTo>
                  <a:pt x="229967" y="198254"/>
                </a:lnTo>
                <a:lnTo>
                  <a:pt x="263565" y="168528"/>
                </a:lnTo>
                <a:lnTo>
                  <a:pt x="298953" y="140882"/>
                </a:lnTo>
                <a:lnTo>
                  <a:pt x="336037" y="115413"/>
                </a:lnTo>
                <a:lnTo>
                  <a:pt x="374720" y="92216"/>
                </a:lnTo>
                <a:lnTo>
                  <a:pt x="414906" y="71388"/>
                </a:lnTo>
                <a:lnTo>
                  <a:pt x="456498" y="53025"/>
                </a:lnTo>
                <a:lnTo>
                  <a:pt x="499400" y="37224"/>
                </a:lnTo>
                <a:lnTo>
                  <a:pt x="543517" y="24079"/>
                </a:lnTo>
                <a:lnTo>
                  <a:pt x="588751" y="13689"/>
                </a:lnTo>
                <a:lnTo>
                  <a:pt x="635007" y="6148"/>
                </a:lnTo>
                <a:lnTo>
                  <a:pt x="682188" y="1553"/>
                </a:lnTo>
                <a:lnTo>
                  <a:pt x="730199" y="0"/>
                </a:lnTo>
                <a:lnTo>
                  <a:pt x="7769288" y="0"/>
                </a:lnTo>
                <a:lnTo>
                  <a:pt x="7817293" y="1553"/>
                </a:lnTo>
                <a:lnTo>
                  <a:pt x="7864471" y="6148"/>
                </a:lnTo>
                <a:lnTo>
                  <a:pt x="7910724" y="13689"/>
                </a:lnTo>
                <a:lnTo>
                  <a:pt x="7955956" y="24079"/>
                </a:lnTo>
                <a:lnTo>
                  <a:pt x="8000072" y="37224"/>
                </a:lnTo>
                <a:lnTo>
                  <a:pt x="8042975" y="53025"/>
                </a:lnTo>
                <a:lnTo>
                  <a:pt x="8084569" y="71388"/>
                </a:lnTo>
                <a:lnTo>
                  <a:pt x="8124756" y="92216"/>
                </a:lnTo>
                <a:lnTo>
                  <a:pt x="8163442" y="115413"/>
                </a:lnTo>
                <a:lnTo>
                  <a:pt x="8200529" y="140882"/>
                </a:lnTo>
                <a:lnTo>
                  <a:pt x="8235922" y="168528"/>
                </a:lnTo>
                <a:lnTo>
                  <a:pt x="8269523" y="198254"/>
                </a:lnTo>
                <a:lnTo>
                  <a:pt x="8301238" y="229965"/>
                </a:lnTo>
                <a:lnTo>
                  <a:pt x="8330968" y="263563"/>
                </a:lnTo>
                <a:lnTo>
                  <a:pt x="8358619" y="298953"/>
                </a:lnTo>
                <a:lnTo>
                  <a:pt x="8384093" y="336039"/>
                </a:lnTo>
                <a:lnTo>
                  <a:pt x="8407295" y="374725"/>
                </a:lnTo>
                <a:lnTo>
                  <a:pt x="8428128" y="414914"/>
                </a:lnTo>
                <a:lnTo>
                  <a:pt x="8446495" y="456509"/>
                </a:lnTo>
                <a:lnTo>
                  <a:pt x="8462302" y="499416"/>
                </a:lnTo>
                <a:lnTo>
                  <a:pt x="8475450" y="543538"/>
                </a:lnTo>
                <a:lnTo>
                  <a:pt x="8485844" y="588778"/>
                </a:lnTo>
                <a:lnTo>
                  <a:pt x="8493388" y="635041"/>
                </a:lnTo>
                <a:lnTo>
                  <a:pt x="8497984" y="682230"/>
                </a:lnTo>
                <a:lnTo>
                  <a:pt x="8499538" y="730250"/>
                </a:lnTo>
                <a:lnTo>
                  <a:pt x="8499538" y="3650881"/>
                </a:lnTo>
                <a:lnTo>
                  <a:pt x="8497984" y="3698892"/>
                </a:lnTo>
                <a:lnTo>
                  <a:pt x="8493388" y="3746073"/>
                </a:lnTo>
                <a:lnTo>
                  <a:pt x="8485844" y="3792329"/>
                </a:lnTo>
                <a:lnTo>
                  <a:pt x="8475450" y="3837563"/>
                </a:lnTo>
                <a:lnTo>
                  <a:pt x="8462302" y="3881680"/>
                </a:lnTo>
                <a:lnTo>
                  <a:pt x="8446495" y="3924582"/>
                </a:lnTo>
                <a:lnTo>
                  <a:pt x="8428128" y="3966174"/>
                </a:lnTo>
                <a:lnTo>
                  <a:pt x="8407295" y="4006360"/>
                </a:lnTo>
                <a:lnTo>
                  <a:pt x="8384093" y="4045043"/>
                </a:lnTo>
                <a:lnTo>
                  <a:pt x="8358619" y="4082126"/>
                </a:lnTo>
                <a:lnTo>
                  <a:pt x="8330968" y="4117515"/>
                </a:lnTo>
                <a:lnTo>
                  <a:pt x="8301238" y="4151112"/>
                </a:lnTo>
                <a:lnTo>
                  <a:pt x="8269523" y="4182822"/>
                </a:lnTo>
                <a:lnTo>
                  <a:pt x="8235922" y="4212548"/>
                </a:lnTo>
                <a:lnTo>
                  <a:pt x="8200529" y="4240194"/>
                </a:lnTo>
                <a:lnTo>
                  <a:pt x="8163442" y="4265663"/>
                </a:lnTo>
                <a:lnTo>
                  <a:pt x="8124756" y="4288860"/>
                </a:lnTo>
                <a:lnTo>
                  <a:pt x="8084569" y="4309689"/>
                </a:lnTo>
                <a:lnTo>
                  <a:pt x="8042975" y="4328052"/>
                </a:lnTo>
                <a:lnTo>
                  <a:pt x="8000072" y="4343854"/>
                </a:lnTo>
                <a:lnTo>
                  <a:pt x="7955956" y="4356999"/>
                </a:lnTo>
                <a:lnTo>
                  <a:pt x="7910724" y="4367390"/>
                </a:lnTo>
                <a:lnTo>
                  <a:pt x="7864471" y="4374932"/>
                </a:lnTo>
                <a:lnTo>
                  <a:pt x="7817293" y="4379527"/>
                </a:lnTo>
                <a:lnTo>
                  <a:pt x="7769288" y="4381080"/>
                </a:lnTo>
                <a:lnTo>
                  <a:pt x="730199" y="4381080"/>
                </a:lnTo>
                <a:lnTo>
                  <a:pt x="682188" y="4379527"/>
                </a:lnTo>
                <a:lnTo>
                  <a:pt x="635007" y="4374932"/>
                </a:lnTo>
                <a:lnTo>
                  <a:pt x="588751" y="4367390"/>
                </a:lnTo>
                <a:lnTo>
                  <a:pt x="543517" y="4356999"/>
                </a:lnTo>
                <a:lnTo>
                  <a:pt x="499400" y="4343854"/>
                </a:lnTo>
                <a:lnTo>
                  <a:pt x="456498" y="4328052"/>
                </a:lnTo>
                <a:lnTo>
                  <a:pt x="414906" y="4309689"/>
                </a:lnTo>
                <a:lnTo>
                  <a:pt x="374720" y="4288860"/>
                </a:lnTo>
                <a:lnTo>
                  <a:pt x="336037" y="4265663"/>
                </a:lnTo>
                <a:lnTo>
                  <a:pt x="298953" y="4240194"/>
                </a:lnTo>
                <a:lnTo>
                  <a:pt x="263565" y="4212548"/>
                </a:lnTo>
                <a:lnTo>
                  <a:pt x="229967" y="4182822"/>
                </a:lnTo>
                <a:lnTo>
                  <a:pt x="198258" y="4151112"/>
                </a:lnTo>
                <a:lnTo>
                  <a:pt x="168532" y="4117515"/>
                </a:lnTo>
                <a:lnTo>
                  <a:pt x="140886" y="4082126"/>
                </a:lnTo>
                <a:lnTo>
                  <a:pt x="115417" y="4045043"/>
                </a:lnTo>
                <a:lnTo>
                  <a:pt x="92220" y="4006360"/>
                </a:lnTo>
                <a:lnTo>
                  <a:pt x="71391" y="3966174"/>
                </a:lnTo>
                <a:lnTo>
                  <a:pt x="53028" y="3924582"/>
                </a:lnTo>
                <a:lnTo>
                  <a:pt x="37226" y="3881680"/>
                </a:lnTo>
                <a:lnTo>
                  <a:pt x="24081" y="3837563"/>
                </a:lnTo>
                <a:lnTo>
                  <a:pt x="13690" y="3792329"/>
                </a:lnTo>
                <a:lnTo>
                  <a:pt x="6148" y="3746073"/>
                </a:lnTo>
                <a:lnTo>
                  <a:pt x="1553" y="3698892"/>
                </a:lnTo>
                <a:lnTo>
                  <a:pt x="0" y="3650881"/>
                </a:lnTo>
                <a:lnTo>
                  <a:pt x="0" y="730250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18236" y="2303145"/>
            <a:ext cx="8172450" cy="3767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spc="-5" dirty="0">
                <a:solidFill>
                  <a:srgbClr val="333399"/>
                </a:solidFill>
                <a:latin typeface="Courier New"/>
                <a:cs typeface="Courier New"/>
              </a:rPr>
              <a:t>(</a:t>
            </a:r>
            <a:r>
              <a:rPr sz="28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一</a:t>
            </a:r>
            <a:r>
              <a:rPr sz="2800" b="1" spc="-5" dirty="0">
                <a:solidFill>
                  <a:srgbClr val="333399"/>
                </a:solidFill>
                <a:latin typeface="Courier New"/>
                <a:cs typeface="Courier New"/>
              </a:rPr>
              <a:t>)</a:t>
            </a:r>
            <a:r>
              <a:rPr sz="28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基本補助：</a:t>
            </a:r>
            <a:r>
              <a:rPr sz="20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占本方案學年度經費額度之百分之二十，依各校</a:t>
            </a:r>
            <a:endParaRPr sz="2000">
              <a:latin typeface="Microsoft YaHei"/>
              <a:cs typeface="Microsoft YaHei"/>
            </a:endParaRPr>
          </a:p>
          <a:p>
            <a:pPr marL="552450" marR="255270" algn="just">
              <a:lnSpc>
                <a:spcPct val="100000"/>
              </a:lnSpc>
              <a:spcBef>
                <a:spcPts val="35"/>
              </a:spcBef>
            </a:pPr>
            <a:r>
              <a:rPr sz="2000" b="1" spc="50" dirty="0">
                <a:solidFill>
                  <a:srgbClr val="333399"/>
                </a:solidFill>
                <a:latin typeface="Microsoft YaHei"/>
                <a:cs typeface="Microsoft YaHei"/>
              </a:rPr>
              <a:t>所</a:t>
            </a:r>
            <a:r>
              <a:rPr sz="2000" b="1" spc="75" dirty="0">
                <a:solidFill>
                  <a:srgbClr val="333399"/>
                </a:solidFill>
                <a:latin typeface="Microsoft YaHei"/>
                <a:cs typeface="Microsoft YaHei"/>
              </a:rPr>
              <a:t>屬</a:t>
            </a:r>
            <a:r>
              <a:rPr sz="2000" b="1" spc="50" dirty="0">
                <a:solidFill>
                  <a:srgbClr val="333399"/>
                </a:solidFill>
                <a:latin typeface="Microsoft YaHei"/>
                <a:cs typeface="Microsoft YaHei"/>
              </a:rPr>
              <a:t>行政區</a:t>
            </a:r>
            <a:r>
              <a:rPr sz="2000" b="1" spc="75" dirty="0">
                <a:solidFill>
                  <a:srgbClr val="333399"/>
                </a:solidFill>
                <a:latin typeface="Microsoft YaHei"/>
                <a:cs typeface="Microsoft YaHei"/>
              </a:rPr>
              <a:t>之</a:t>
            </a:r>
            <a:r>
              <a:rPr sz="2000" b="1" spc="50" dirty="0">
                <a:solidFill>
                  <a:srgbClr val="333399"/>
                </a:solidFill>
                <a:latin typeface="Microsoft YaHei"/>
                <a:cs typeface="Microsoft YaHei"/>
              </a:rPr>
              <a:t>地理位置所劃</a:t>
            </a:r>
            <a:r>
              <a:rPr sz="2000" b="1" spc="75" dirty="0">
                <a:solidFill>
                  <a:srgbClr val="333399"/>
                </a:solidFill>
                <a:latin typeface="Microsoft YaHei"/>
                <a:cs typeface="Microsoft YaHei"/>
              </a:rPr>
              <a:t>分</a:t>
            </a:r>
            <a:r>
              <a:rPr sz="2000" b="1" spc="50" dirty="0">
                <a:solidFill>
                  <a:srgbClr val="333399"/>
                </a:solidFill>
                <a:latin typeface="Microsoft YaHei"/>
                <a:cs typeface="Microsoft YaHei"/>
              </a:rPr>
              <a:t>等</a:t>
            </a:r>
            <a:r>
              <a:rPr sz="2000" b="1" spc="90" dirty="0">
                <a:solidFill>
                  <a:srgbClr val="333399"/>
                </a:solidFill>
                <a:latin typeface="Microsoft YaHei"/>
                <a:cs typeface="Microsoft YaHei"/>
              </a:rPr>
              <a:t>級</a:t>
            </a:r>
            <a:r>
              <a:rPr sz="2000" b="1" spc="55" dirty="0">
                <a:solidFill>
                  <a:srgbClr val="333399"/>
                </a:solidFill>
                <a:latin typeface="Microsoft YaHei"/>
                <a:cs typeface="Microsoft YaHei"/>
              </a:rPr>
              <a:t>、</a:t>
            </a:r>
            <a:r>
              <a:rPr sz="2000" b="1" spc="50" dirty="0">
                <a:solidFill>
                  <a:srgbClr val="333399"/>
                </a:solidFill>
                <a:latin typeface="Microsoft YaHei"/>
                <a:cs typeface="Microsoft YaHei"/>
              </a:rPr>
              <a:t>各</a:t>
            </a:r>
            <a:r>
              <a:rPr sz="2000" b="1" spc="75" dirty="0">
                <a:solidFill>
                  <a:srgbClr val="333399"/>
                </a:solidFill>
                <a:latin typeface="Microsoft YaHei"/>
                <a:cs typeface="Microsoft YaHei"/>
              </a:rPr>
              <a:t>直</a:t>
            </a:r>
            <a:r>
              <a:rPr sz="2000" b="1" spc="50" dirty="0">
                <a:solidFill>
                  <a:srgbClr val="333399"/>
                </a:solidFill>
                <a:latin typeface="Microsoft YaHei"/>
                <a:cs typeface="Microsoft YaHei"/>
              </a:rPr>
              <a:t>轄</a:t>
            </a:r>
            <a:r>
              <a:rPr sz="2000" b="1" spc="65" dirty="0">
                <a:solidFill>
                  <a:srgbClr val="333399"/>
                </a:solidFill>
                <a:latin typeface="Microsoft YaHei"/>
                <a:cs typeface="Microsoft YaHei"/>
              </a:rPr>
              <a:t>市</a:t>
            </a:r>
            <a:r>
              <a:rPr sz="2000" b="1" spc="50" dirty="0">
                <a:solidFill>
                  <a:srgbClr val="333399"/>
                </a:solidFill>
                <a:latin typeface="Microsoft YaHei"/>
                <a:cs typeface="Microsoft YaHei"/>
              </a:rPr>
              <a:t>、縣</a:t>
            </a:r>
            <a:r>
              <a:rPr sz="2000" b="1" spc="55" dirty="0">
                <a:solidFill>
                  <a:srgbClr val="333399"/>
                </a:solidFill>
                <a:latin typeface="Microsoft YaHei"/>
                <a:cs typeface="Microsoft YaHei"/>
              </a:rPr>
              <a:t>（</a:t>
            </a:r>
            <a:r>
              <a:rPr sz="2000" b="1" spc="75" dirty="0">
                <a:solidFill>
                  <a:srgbClr val="333399"/>
                </a:solidFill>
                <a:latin typeface="Microsoft YaHei"/>
                <a:cs typeface="Microsoft YaHei"/>
              </a:rPr>
              <a:t>市</a:t>
            </a:r>
            <a:r>
              <a:rPr sz="2000" b="1" spc="55" dirty="0">
                <a:solidFill>
                  <a:srgbClr val="333399"/>
                </a:solidFill>
                <a:latin typeface="Microsoft YaHei"/>
                <a:cs typeface="Microsoft YaHei"/>
              </a:rPr>
              <a:t>）低收入  </a:t>
            </a:r>
            <a:r>
              <a:rPr sz="2000" b="1" spc="60" dirty="0">
                <a:solidFill>
                  <a:srgbClr val="333399"/>
                </a:solidFill>
                <a:latin typeface="Microsoft YaHei"/>
                <a:cs typeface="Microsoft YaHei"/>
              </a:rPr>
              <a:t>戶比率、學校低收入戶學生人數占學校學生總人數比率等指標，  </a:t>
            </a:r>
            <a:r>
              <a:rPr sz="2000" b="1" dirty="0">
                <a:solidFill>
                  <a:srgbClr val="333399"/>
                </a:solidFill>
                <a:latin typeface="Microsoft YaHei"/>
                <a:cs typeface="Microsoft YaHei"/>
              </a:rPr>
              <a:t>進行分配。</a:t>
            </a:r>
            <a:endParaRPr sz="2000">
              <a:latin typeface="Microsoft YaHei"/>
              <a:cs typeface="Microsoft YaHei"/>
            </a:endParaRPr>
          </a:p>
          <a:p>
            <a:pPr marL="12700">
              <a:lnSpc>
                <a:spcPct val="100000"/>
              </a:lnSpc>
              <a:spcBef>
                <a:spcPts val="1170"/>
              </a:spcBef>
            </a:pPr>
            <a:r>
              <a:rPr sz="2800" b="1" spc="-5" dirty="0">
                <a:solidFill>
                  <a:srgbClr val="333399"/>
                </a:solidFill>
                <a:latin typeface="Courier New"/>
                <a:cs typeface="Courier New"/>
              </a:rPr>
              <a:t>(</a:t>
            </a:r>
            <a:r>
              <a:rPr sz="28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二</a:t>
            </a:r>
            <a:r>
              <a:rPr sz="2800" b="1" spc="-5" dirty="0">
                <a:solidFill>
                  <a:srgbClr val="333399"/>
                </a:solidFill>
                <a:latin typeface="Courier New"/>
                <a:cs typeface="Courier New"/>
              </a:rPr>
              <a:t>)</a:t>
            </a:r>
            <a:r>
              <a:rPr sz="28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計畫補助：</a:t>
            </a:r>
            <a:r>
              <a:rPr sz="20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占本方案學年度經費額度之百分之八十，依各學</a:t>
            </a:r>
            <a:endParaRPr sz="2000">
              <a:latin typeface="Microsoft YaHei"/>
              <a:cs typeface="Microsoft YaHei"/>
            </a:endParaRPr>
          </a:p>
          <a:p>
            <a:pPr marL="515620">
              <a:lnSpc>
                <a:spcPct val="100000"/>
              </a:lnSpc>
              <a:spcBef>
                <a:spcPts val="35"/>
              </a:spcBef>
            </a:pPr>
            <a:r>
              <a:rPr sz="20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校按本方案所提計畫書內容之完整性、可行性、效益性及政策性發</a:t>
            </a:r>
            <a:endParaRPr sz="2000">
              <a:latin typeface="Microsoft YaHei"/>
              <a:cs typeface="Microsoft YaHei"/>
            </a:endParaRPr>
          </a:p>
          <a:p>
            <a:pPr marL="515620" marR="5080">
              <a:lnSpc>
                <a:spcPct val="100000"/>
              </a:lnSpc>
            </a:pPr>
            <a:r>
              <a:rPr sz="2000" b="1" dirty="0">
                <a:solidFill>
                  <a:srgbClr val="333399"/>
                </a:solidFill>
                <a:latin typeface="Microsoft YaHei"/>
                <a:cs typeface="Microsoft YaHei"/>
              </a:rPr>
              <a:t>展狀況，並參照學校之招生率與其增減率、就近入學率與其增減率、  </a:t>
            </a:r>
            <a:r>
              <a:rPr sz="20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學生休學、適性輔導轉學比率與其增減率、畢業生升學率與其增減  率、畢業生就業率與其增減率、學生學習表現、學校生師比例、合  格教師比率、教師進修情形、教師流動率及教育投資率（私立學校</a:t>
            </a:r>
            <a:endParaRPr sz="2000">
              <a:latin typeface="Microsoft YaHei"/>
              <a:cs typeface="Microsoft YaHei"/>
            </a:endParaRPr>
          </a:p>
          <a:p>
            <a:pPr marL="515620">
              <a:lnSpc>
                <a:spcPct val="100000"/>
              </a:lnSpc>
            </a:pPr>
            <a:r>
              <a:rPr sz="20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增列）等指標，進行分配。</a:t>
            </a:r>
            <a:endParaRPr sz="2000">
              <a:latin typeface="Microsoft YaHei"/>
              <a:cs typeface="Microsoft YaHe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643251" y="1643126"/>
            <a:ext cx="3857625" cy="685800"/>
          </a:xfrm>
          <a:custGeom>
            <a:avLst/>
            <a:gdLst/>
            <a:ahLst/>
            <a:cxnLst/>
            <a:rect l="l" t="t" r="r" b="b"/>
            <a:pathLst>
              <a:path w="3857625" h="685800">
                <a:moveTo>
                  <a:pt x="3743198" y="0"/>
                </a:moveTo>
                <a:lnTo>
                  <a:pt x="114300" y="0"/>
                </a:lnTo>
                <a:lnTo>
                  <a:pt x="69758" y="8965"/>
                </a:lnTo>
                <a:lnTo>
                  <a:pt x="33432" y="33432"/>
                </a:lnTo>
                <a:lnTo>
                  <a:pt x="8965" y="69758"/>
                </a:lnTo>
                <a:lnTo>
                  <a:pt x="0" y="114300"/>
                </a:lnTo>
                <a:lnTo>
                  <a:pt x="0" y="571373"/>
                </a:lnTo>
                <a:lnTo>
                  <a:pt x="8965" y="615934"/>
                </a:lnTo>
                <a:lnTo>
                  <a:pt x="33432" y="652303"/>
                </a:lnTo>
                <a:lnTo>
                  <a:pt x="69758" y="676814"/>
                </a:lnTo>
                <a:lnTo>
                  <a:pt x="114300" y="685800"/>
                </a:lnTo>
                <a:lnTo>
                  <a:pt x="3743198" y="685800"/>
                </a:lnTo>
                <a:lnTo>
                  <a:pt x="3787759" y="676814"/>
                </a:lnTo>
                <a:lnTo>
                  <a:pt x="3824128" y="652303"/>
                </a:lnTo>
                <a:lnTo>
                  <a:pt x="3848639" y="615934"/>
                </a:lnTo>
                <a:lnTo>
                  <a:pt x="3857625" y="571373"/>
                </a:lnTo>
                <a:lnTo>
                  <a:pt x="3857625" y="114300"/>
                </a:lnTo>
                <a:lnTo>
                  <a:pt x="3848639" y="69758"/>
                </a:lnTo>
                <a:lnTo>
                  <a:pt x="3824128" y="33432"/>
                </a:lnTo>
                <a:lnTo>
                  <a:pt x="3787759" y="8965"/>
                </a:lnTo>
                <a:lnTo>
                  <a:pt x="3743198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643251" y="1643126"/>
            <a:ext cx="3857625" cy="685800"/>
          </a:xfrm>
          <a:custGeom>
            <a:avLst/>
            <a:gdLst/>
            <a:ahLst/>
            <a:cxnLst/>
            <a:rect l="l" t="t" r="r" b="b"/>
            <a:pathLst>
              <a:path w="3857625" h="685800">
                <a:moveTo>
                  <a:pt x="0" y="114300"/>
                </a:moveTo>
                <a:lnTo>
                  <a:pt x="8965" y="69758"/>
                </a:lnTo>
                <a:lnTo>
                  <a:pt x="33432" y="33432"/>
                </a:lnTo>
                <a:lnTo>
                  <a:pt x="69758" y="8965"/>
                </a:lnTo>
                <a:lnTo>
                  <a:pt x="114300" y="0"/>
                </a:lnTo>
                <a:lnTo>
                  <a:pt x="3743198" y="0"/>
                </a:lnTo>
                <a:lnTo>
                  <a:pt x="3787759" y="8965"/>
                </a:lnTo>
                <a:lnTo>
                  <a:pt x="3824128" y="33432"/>
                </a:lnTo>
                <a:lnTo>
                  <a:pt x="3848639" y="69758"/>
                </a:lnTo>
                <a:lnTo>
                  <a:pt x="3857625" y="114300"/>
                </a:lnTo>
                <a:lnTo>
                  <a:pt x="3857625" y="571373"/>
                </a:lnTo>
                <a:lnTo>
                  <a:pt x="3848639" y="615934"/>
                </a:lnTo>
                <a:lnTo>
                  <a:pt x="3824128" y="652303"/>
                </a:lnTo>
                <a:lnTo>
                  <a:pt x="3787759" y="676814"/>
                </a:lnTo>
                <a:lnTo>
                  <a:pt x="3743198" y="685800"/>
                </a:lnTo>
                <a:lnTo>
                  <a:pt x="114300" y="685800"/>
                </a:lnTo>
                <a:lnTo>
                  <a:pt x="69758" y="676814"/>
                </a:lnTo>
                <a:lnTo>
                  <a:pt x="33432" y="652303"/>
                </a:lnTo>
                <a:lnTo>
                  <a:pt x="8965" y="615934"/>
                </a:lnTo>
                <a:lnTo>
                  <a:pt x="0" y="571373"/>
                </a:lnTo>
                <a:lnTo>
                  <a:pt x="0" y="114300"/>
                </a:lnTo>
                <a:close/>
              </a:path>
            </a:pathLst>
          </a:custGeom>
          <a:ln w="38100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034410" y="1664970"/>
            <a:ext cx="3077845" cy="622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b="1" spc="10" dirty="0">
                <a:solidFill>
                  <a:srgbClr val="FFFFFF"/>
                </a:solidFill>
                <a:latin typeface="Microsoft YaHei"/>
                <a:cs typeface="Microsoft YaHei"/>
              </a:rPr>
              <a:t>三、補</a:t>
            </a:r>
            <a:r>
              <a:rPr sz="4000" b="1" spc="-25" dirty="0">
                <a:solidFill>
                  <a:srgbClr val="FFFFFF"/>
                </a:solidFill>
                <a:latin typeface="Microsoft YaHei"/>
                <a:cs typeface="Microsoft YaHei"/>
              </a:rPr>
              <a:t>助</a:t>
            </a:r>
            <a:r>
              <a:rPr sz="4000" b="1" spc="10" dirty="0">
                <a:solidFill>
                  <a:srgbClr val="FFFFFF"/>
                </a:solidFill>
                <a:latin typeface="Microsoft YaHei"/>
                <a:cs typeface="Microsoft YaHei"/>
              </a:rPr>
              <a:t>基準</a:t>
            </a:r>
            <a:endParaRPr sz="4000">
              <a:latin typeface="Microsoft YaHei"/>
              <a:cs typeface="Microsoft YaHei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95"/>
              </a:lnSpc>
            </a:pPr>
            <a:r>
              <a:rPr spc="-5" dirty="0"/>
              <a:t>教育部國民及學前教育署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4568" y="582168"/>
            <a:ext cx="725424" cy="725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5800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53896" y="582168"/>
            <a:ext cx="6342887" cy="7254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09088" y="435863"/>
            <a:ext cx="4184904" cy="11826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06525" y="533400"/>
            <a:ext cx="6294755" cy="720725"/>
          </a:xfrm>
          <a:prstGeom prst="rect">
            <a:avLst/>
          </a:prstGeom>
          <a:solidFill>
            <a:srgbClr val="66FF33"/>
          </a:solidFill>
        </p:spPr>
        <p:txBody>
          <a:bodyPr vert="horz" wrap="square" lIns="0" tIns="6350" rIns="0" bIns="0" rtlCol="0">
            <a:spAutoFit/>
          </a:bodyPr>
          <a:lstStyle/>
          <a:p>
            <a:pPr marL="1491615">
              <a:lnSpc>
                <a:spcPct val="100000"/>
              </a:lnSpc>
              <a:spcBef>
                <a:spcPts val="50"/>
              </a:spcBef>
            </a:pPr>
            <a:r>
              <a:rPr sz="4400" spc="-5" dirty="0">
                <a:solidFill>
                  <a:srgbClr val="333399"/>
                </a:solidFill>
              </a:rPr>
              <a:t>經費補助要點</a:t>
            </a:r>
            <a:endParaRPr sz="4400"/>
          </a:p>
        </p:txBody>
      </p:sp>
      <p:sp>
        <p:nvSpPr>
          <p:cNvPr id="7" name="object 7"/>
          <p:cNvSpPr/>
          <p:nvPr/>
        </p:nvSpPr>
        <p:spPr>
          <a:xfrm>
            <a:off x="7748016" y="582168"/>
            <a:ext cx="728472" cy="7254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01026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28625" y="2000250"/>
            <a:ext cx="8358251" cy="430907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28625" y="2000250"/>
            <a:ext cx="8358505" cy="4309110"/>
          </a:xfrm>
          <a:custGeom>
            <a:avLst/>
            <a:gdLst/>
            <a:ahLst/>
            <a:cxnLst/>
            <a:rect l="l" t="t" r="r" b="b"/>
            <a:pathLst>
              <a:path w="8358505" h="4309110">
                <a:moveTo>
                  <a:pt x="0" y="718185"/>
                </a:moveTo>
                <a:lnTo>
                  <a:pt x="1527" y="670966"/>
                </a:lnTo>
                <a:lnTo>
                  <a:pt x="6047" y="624563"/>
                </a:lnTo>
                <a:lnTo>
                  <a:pt x="13465" y="579069"/>
                </a:lnTo>
                <a:lnTo>
                  <a:pt x="23685" y="534580"/>
                </a:lnTo>
                <a:lnTo>
                  <a:pt x="36614" y="491191"/>
                </a:lnTo>
                <a:lnTo>
                  <a:pt x="52157" y="448995"/>
                </a:lnTo>
                <a:lnTo>
                  <a:pt x="70218" y="408088"/>
                </a:lnTo>
                <a:lnTo>
                  <a:pt x="90704" y="368563"/>
                </a:lnTo>
                <a:lnTo>
                  <a:pt x="113520" y="330517"/>
                </a:lnTo>
                <a:lnTo>
                  <a:pt x="138571" y="294043"/>
                </a:lnTo>
                <a:lnTo>
                  <a:pt x="165762" y="259236"/>
                </a:lnTo>
                <a:lnTo>
                  <a:pt x="195000" y="226191"/>
                </a:lnTo>
                <a:lnTo>
                  <a:pt x="226188" y="195003"/>
                </a:lnTo>
                <a:lnTo>
                  <a:pt x="259233" y="165765"/>
                </a:lnTo>
                <a:lnTo>
                  <a:pt x="294040" y="138574"/>
                </a:lnTo>
                <a:lnTo>
                  <a:pt x="330515" y="113523"/>
                </a:lnTo>
                <a:lnTo>
                  <a:pt x="368562" y="90706"/>
                </a:lnTo>
                <a:lnTo>
                  <a:pt x="408087" y="70220"/>
                </a:lnTo>
                <a:lnTo>
                  <a:pt x="448995" y="52158"/>
                </a:lnTo>
                <a:lnTo>
                  <a:pt x="491192" y="36615"/>
                </a:lnTo>
                <a:lnTo>
                  <a:pt x="534584" y="23686"/>
                </a:lnTo>
                <a:lnTo>
                  <a:pt x="579074" y="13465"/>
                </a:lnTo>
                <a:lnTo>
                  <a:pt x="624570" y="6047"/>
                </a:lnTo>
                <a:lnTo>
                  <a:pt x="670976" y="1527"/>
                </a:lnTo>
                <a:lnTo>
                  <a:pt x="718197" y="0"/>
                </a:lnTo>
                <a:lnTo>
                  <a:pt x="7639939" y="0"/>
                </a:lnTo>
                <a:lnTo>
                  <a:pt x="7687172" y="1527"/>
                </a:lnTo>
                <a:lnTo>
                  <a:pt x="7733588" y="6047"/>
                </a:lnTo>
                <a:lnTo>
                  <a:pt x="7779094" y="13465"/>
                </a:lnTo>
                <a:lnTo>
                  <a:pt x="7823594" y="23686"/>
                </a:lnTo>
                <a:lnTo>
                  <a:pt x="7866994" y="36615"/>
                </a:lnTo>
                <a:lnTo>
                  <a:pt x="7909199" y="52158"/>
                </a:lnTo>
                <a:lnTo>
                  <a:pt x="7950115" y="70220"/>
                </a:lnTo>
                <a:lnTo>
                  <a:pt x="7989647" y="90706"/>
                </a:lnTo>
                <a:lnTo>
                  <a:pt x="8027700" y="113523"/>
                </a:lnTo>
                <a:lnTo>
                  <a:pt x="8064179" y="138574"/>
                </a:lnTo>
                <a:lnTo>
                  <a:pt x="8098991" y="165765"/>
                </a:lnTo>
                <a:lnTo>
                  <a:pt x="8132041" y="195003"/>
                </a:lnTo>
                <a:lnTo>
                  <a:pt x="8163233" y="226191"/>
                </a:lnTo>
                <a:lnTo>
                  <a:pt x="8192474" y="259236"/>
                </a:lnTo>
                <a:lnTo>
                  <a:pt x="8219668" y="294043"/>
                </a:lnTo>
                <a:lnTo>
                  <a:pt x="8244722" y="330517"/>
                </a:lnTo>
                <a:lnTo>
                  <a:pt x="8267539" y="368563"/>
                </a:lnTo>
                <a:lnTo>
                  <a:pt x="8288027" y="408088"/>
                </a:lnTo>
                <a:lnTo>
                  <a:pt x="8306090" y="448995"/>
                </a:lnTo>
                <a:lnTo>
                  <a:pt x="8321634" y="491191"/>
                </a:lnTo>
                <a:lnTo>
                  <a:pt x="8334564" y="534580"/>
                </a:lnTo>
                <a:lnTo>
                  <a:pt x="8344785" y="579069"/>
                </a:lnTo>
                <a:lnTo>
                  <a:pt x="8352203" y="624563"/>
                </a:lnTo>
                <a:lnTo>
                  <a:pt x="8356723" y="670966"/>
                </a:lnTo>
                <a:lnTo>
                  <a:pt x="8358251" y="718185"/>
                </a:lnTo>
                <a:lnTo>
                  <a:pt x="8358251" y="3590874"/>
                </a:lnTo>
                <a:lnTo>
                  <a:pt x="8356723" y="3638095"/>
                </a:lnTo>
                <a:lnTo>
                  <a:pt x="8352203" y="3684501"/>
                </a:lnTo>
                <a:lnTo>
                  <a:pt x="8344785" y="3729996"/>
                </a:lnTo>
                <a:lnTo>
                  <a:pt x="8334564" y="3774487"/>
                </a:lnTo>
                <a:lnTo>
                  <a:pt x="8321634" y="3817878"/>
                </a:lnTo>
                <a:lnTo>
                  <a:pt x="8306090" y="3860076"/>
                </a:lnTo>
                <a:lnTo>
                  <a:pt x="8288027" y="3900984"/>
                </a:lnTo>
                <a:lnTo>
                  <a:pt x="8267539" y="3940509"/>
                </a:lnTo>
                <a:lnTo>
                  <a:pt x="8244722" y="3978556"/>
                </a:lnTo>
                <a:lnTo>
                  <a:pt x="8219668" y="4015031"/>
                </a:lnTo>
                <a:lnTo>
                  <a:pt x="8192474" y="4049838"/>
                </a:lnTo>
                <a:lnTo>
                  <a:pt x="8163233" y="4082883"/>
                </a:lnTo>
                <a:lnTo>
                  <a:pt x="8132041" y="4114071"/>
                </a:lnTo>
                <a:lnTo>
                  <a:pt x="8098991" y="4143309"/>
                </a:lnTo>
                <a:lnTo>
                  <a:pt x="8064179" y="4170500"/>
                </a:lnTo>
                <a:lnTo>
                  <a:pt x="8027700" y="4195551"/>
                </a:lnTo>
                <a:lnTo>
                  <a:pt x="7989647" y="4218367"/>
                </a:lnTo>
                <a:lnTo>
                  <a:pt x="7950115" y="4238853"/>
                </a:lnTo>
                <a:lnTo>
                  <a:pt x="7909199" y="4256914"/>
                </a:lnTo>
                <a:lnTo>
                  <a:pt x="7866994" y="4272457"/>
                </a:lnTo>
                <a:lnTo>
                  <a:pt x="7823594" y="4285386"/>
                </a:lnTo>
                <a:lnTo>
                  <a:pt x="7779094" y="4295606"/>
                </a:lnTo>
                <a:lnTo>
                  <a:pt x="7733588" y="4303024"/>
                </a:lnTo>
                <a:lnTo>
                  <a:pt x="7687172" y="4307544"/>
                </a:lnTo>
                <a:lnTo>
                  <a:pt x="7639939" y="4309071"/>
                </a:lnTo>
                <a:lnTo>
                  <a:pt x="718197" y="4309071"/>
                </a:lnTo>
                <a:lnTo>
                  <a:pt x="670976" y="4307544"/>
                </a:lnTo>
                <a:lnTo>
                  <a:pt x="624570" y="4303024"/>
                </a:lnTo>
                <a:lnTo>
                  <a:pt x="579074" y="4295606"/>
                </a:lnTo>
                <a:lnTo>
                  <a:pt x="534584" y="4285386"/>
                </a:lnTo>
                <a:lnTo>
                  <a:pt x="491192" y="4272457"/>
                </a:lnTo>
                <a:lnTo>
                  <a:pt x="448995" y="4256914"/>
                </a:lnTo>
                <a:lnTo>
                  <a:pt x="408087" y="4238853"/>
                </a:lnTo>
                <a:lnTo>
                  <a:pt x="368562" y="4218367"/>
                </a:lnTo>
                <a:lnTo>
                  <a:pt x="330515" y="4195551"/>
                </a:lnTo>
                <a:lnTo>
                  <a:pt x="294040" y="4170500"/>
                </a:lnTo>
                <a:lnTo>
                  <a:pt x="259233" y="4143309"/>
                </a:lnTo>
                <a:lnTo>
                  <a:pt x="226188" y="4114071"/>
                </a:lnTo>
                <a:lnTo>
                  <a:pt x="195000" y="4082883"/>
                </a:lnTo>
                <a:lnTo>
                  <a:pt x="165762" y="4049838"/>
                </a:lnTo>
                <a:lnTo>
                  <a:pt x="138571" y="4015031"/>
                </a:lnTo>
                <a:lnTo>
                  <a:pt x="113520" y="3978556"/>
                </a:lnTo>
                <a:lnTo>
                  <a:pt x="90704" y="3940509"/>
                </a:lnTo>
                <a:lnTo>
                  <a:pt x="70218" y="3900984"/>
                </a:lnTo>
                <a:lnTo>
                  <a:pt x="52157" y="3860076"/>
                </a:lnTo>
                <a:lnTo>
                  <a:pt x="36614" y="3817878"/>
                </a:lnTo>
                <a:lnTo>
                  <a:pt x="23685" y="3774487"/>
                </a:lnTo>
                <a:lnTo>
                  <a:pt x="13465" y="3729996"/>
                </a:lnTo>
                <a:lnTo>
                  <a:pt x="6047" y="3684501"/>
                </a:lnTo>
                <a:lnTo>
                  <a:pt x="1527" y="3638095"/>
                </a:lnTo>
                <a:lnTo>
                  <a:pt x="0" y="3590874"/>
                </a:lnTo>
                <a:lnTo>
                  <a:pt x="0" y="718185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17905" y="2590291"/>
            <a:ext cx="7784465" cy="33674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">
              <a:lnSpc>
                <a:spcPct val="100000"/>
              </a:lnSpc>
            </a:pPr>
            <a:r>
              <a:rPr sz="2200" b="1" spc="5" dirty="0">
                <a:solidFill>
                  <a:srgbClr val="333399"/>
                </a:solidFill>
                <a:latin typeface="Times New Roman"/>
                <a:cs typeface="Times New Roman"/>
              </a:rPr>
              <a:t>(</a:t>
            </a:r>
            <a:r>
              <a:rPr sz="22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一</a:t>
            </a:r>
            <a:r>
              <a:rPr sz="2200" b="1" spc="5" dirty="0">
                <a:solidFill>
                  <a:srgbClr val="333399"/>
                </a:solidFill>
                <a:latin typeface="Times New Roman"/>
                <a:cs typeface="Times New Roman"/>
              </a:rPr>
              <a:t>)</a:t>
            </a:r>
            <a:r>
              <a:rPr sz="22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經費編列原則  </a:t>
            </a:r>
            <a:r>
              <a:rPr sz="2200" b="1" dirty="0">
                <a:solidFill>
                  <a:srgbClr val="333399"/>
                </a:solidFill>
                <a:latin typeface="Microsoft YaHei"/>
                <a:cs typeface="Microsoft YaHei"/>
              </a:rPr>
              <a:t>經費之編列應</a:t>
            </a:r>
            <a:r>
              <a:rPr sz="2200" b="1" dirty="0">
                <a:solidFill>
                  <a:srgbClr val="FF0000"/>
                </a:solidFill>
                <a:latin typeface="Microsoft YaHei"/>
                <a:cs typeface="Microsoft YaHei"/>
              </a:rPr>
              <a:t>符合計畫推動所需</a:t>
            </a:r>
            <a:r>
              <a:rPr sz="2200" b="1" dirty="0">
                <a:solidFill>
                  <a:srgbClr val="333399"/>
                </a:solidFill>
                <a:latin typeface="Microsoft YaHei"/>
                <a:cs typeface="Microsoft YaHei"/>
              </a:rPr>
              <a:t>，並依下列原則辦理：  </a:t>
            </a:r>
            <a:r>
              <a:rPr sz="2200" b="1" spc="-5" dirty="0">
                <a:solidFill>
                  <a:srgbClr val="333399"/>
                </a:solidFill>
                <a:latin typeface="Times New Roman"/>
                <a:cs typeface="Times New Roman"/>
              </a:rPr>
              <a:t>1.</a:t>
            </a:r>
            <a:r>
              <a:rPr sz="22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經費編列應依據「</a:t>
            </a:r>
            <a:r>
              <a:rPr sz="2200" b="1" spc="-5" dirty="0">
                <a:solidFill>
                  <a:srgbClr val="FF0000"/>
                </a:solidFill>
                <a:latin typeface="Microsoft YaHei"/>
                <a:cs typeface="Microsoft YaHei"/>
              </a:rPr>
              <a:t>教育部補助及委辦經費核撥結報作業要點</a:t>
            </a:r>
            <a:r>
              <a:rPr sz="22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」</a:t>
            </a:r>
            <a:endParaRPr sz="2200">
              <a:latin typeface="Microsoft YaHei"/>
              <a:cs typeface="Microsoft YaHei"/>
            </a:endParaRPr>
          </a:p>
          <a:p>
            <a:pPr marL="228600">
              <a:lnSpc>
                <a:spcPct val="100000"/>
              </a:lnSpc>
            </a:pPr>
            <a:r>
              <a:rPr sz="2200" b="1" spc="10" dirty="0">
                <a:solidFill>
                  <a:srgbClr val="333399"/>
                </a:solidFill>
                <a:latin typeface="Microsoft YaHei"/>
                <a:cs typeface="Microsoft YaHei"/>
              </a:rPr>
              <a:t>規辦理。</a:t>
            </a:r>
            <a:endParaRPr sz="2200">
              <a:latin typeface="Microsoft YaHei"/>
              <a:cs typeface="Microsoft YaHei"/>
            </a:endParaRPr>
          </a:p>
          <a:p>
            <a:pPr marL="192405" marR="5080" indent="-180340" algn="just">
              <a:lnSpc>
                <a:spcPct val="100000"/>
              </a:lnSpc>
            </a:pPr>
            <a:r>
              <a:rPr sz="2200" b="1" spc="-5" dirty="0">
                <a:solidFill>
                  <a:srgbClr val="333399"/>
                </a:solidFill>
                <a:latin typeface="Times New Roman"/>
                <a:cs typeface="Times New Roman"/>
              </a:rPr>
              <a:t>2.</a:t>
            </a:r>
            <a:r>
              <a:rPr sz="22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本補助依「中央對直轄市及縣（市）政府補助辦法」之規定及  </a:t>
            </a:r>
            <a:r>
              <a:rPr sz="22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配合本署獲配年度預算額度，就各直轄市、縣（市）政府財力  級次，給予不同補助比率，屬</a:t>
            </a:r>
            <a:r>
              <a:rPr sz="2200" b="1" spc="5" dirty="0">
                <a:solidFill>
                  <a:srgbClr val="FF0000"/>
                </a:solidFill>
                <a:latin typeface="Microsoft YaHei"/>
                <a:cs typeface="Microsoft YaHei"/>
              </a:rPr>
              <a:t>第一級</a:t>
            </a:r>
            <a:r>
              <a:rPr sz="22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者，最高補助比率為百分  之</a:t>
            </a:r>
            <a:r>
              <a:rPr sz="2200" b="1" spc="5" dirty="0">
                <a:solidFill>
                  <a:srgbClr val="FF0000"/>
                </a:solidFill>
                <a:latin typeface="Microsoft YaHei"/>
                <a:cs typeface="Microsoft YaHei"/>
              </a:rPr>
              <a:t>五十</a:t>
            </a:r>
            <a:r>
              <a:rPr sz="22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；屬</a:t>
            </a:r>
            <a:r>
              <a:rPr sz="2200" b="1" spc="5" dirty="0">
                <a:solidFill>
                  <a:srgbClr val="FF0000"/>
                </a:solidFill>
                <a:latin typeface="Microsoft YaHei"/>
                <a:cs typeface="Microsoft YaHei"/>
              </a:rPr>
              <a:t>第二級</a:t>
            </a:r>
            <a:r>
              <a:rPr sz="22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者，最高補助比率為百分之</a:t>
            </a:r>
            <a:r>
              <a:rPr sz="2200" b="1" spc="5" dirty="0">
                <a:solidFill>
                  <a:srgbClr val="FF0000"/>
                </a:solidFill>
                <a:latin typeface="Microsoft YaHei"/>
                <a:cs typeface="Microsoft YaHei"/>
              </a:rPr>
              <a:t>七十</a:t>
            </a:r>
            <a:r>
              <a:rPr sz="22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；</a:t>
            </a:r>
            <a:r>
              <a:rPr sz="2200" b="1" spc="5" dirty="0">
                <a:solidFill>
                  <a:srgbClr val="FF0000"/>
                </a:solidFill>
                <a:latin typeface="Microsoft YaHei"/>
                <a:cs typeface="Microsoft YaHei"/>
              </a:rPr>
              <a:t>其餘第三  </a:t>
            </a:r>
            <a:r>
              <a:rPr sz="2200" b="1" dirty="0">
                <a:solidFill>
                  <a:srgbClr val="FF0000"/>
                </a:solidFill>
                <a:latin typeface="Microsoft YaHei"/>
                <a:cs typeface="Microsoft YaHei"/>
              </a:rPr>
              <a:t>級</a:t>
            </a:r>
            <a:r>
              <a:rPr sz="2200" b="1" dirty="0">
                <a:solidFill>
                  <a:srgbClr val="333399"/>
                </a:solidFill>
                <a:latin typeface="Microsoft YaHei"/>
                <a:cs typeface="Microsoft YaHei"/>
              </a:rPr>
              <a:t>至第五級者，最高補助比率為百分之</a:t>
            </a:r>
            <a:r>
              <a:rPr sz="2200" b="1" dirty="0">
                <a:solidFill>
                  <a:srgbClr val="FF0000"/>
                </a:solidFill>
                <a:latin typeface="Microsoft YaHei"/>
                <a:cs typeface="Microsoft YaHei"/>
              </a:rPr>
              <a:t>九十</a:t>
            </a:r>
            <a:r>
              <a:rPr sz="2200" b="1" dirty="0">
                <a:solidFill>
                  <a:srgbClr val="333399"/>
                </a:solidFill>
                <a:latin typeface="Microsoft YaHei"/>
                <a:cs typeface="Microsoft YaHei"/>
              </a:rPr>
              <a:t>。</a:t>
            </a:r>
            <a:endParaRPr sz="2200">
              <a:latin typeface="Microsoft YaHei"/>
              <a:cs typeface="Microsoft YaHei"/>
            </a:endParaRPr>
          </a:p>
          <a:p>
            <a:pPr marL="12700">
              <a:lnSpc>
                <a:spcPct val="100000"/>
              </a:lnSpc>
            </a:pPr>
            <a:r>
              <a:rPr sz="2200" b="1" dirty="0">
                <a:solidFill>
                  <a:srgbClr val="333399"/>
                </a:solidFill>
                <a:latin typeface="Times New Roman"/>
                <a:cs typeface="Times New Roman"/>
              </a:rPr>
              <a:t>3.</a:t>
            </a:r>
            <a:r>
              <a:rPr sz="2200" b="1" dirty="0">
                <a:solidFill>
                  <a:srgbClr val="333399"/>
                </a:solidFill>
                <a:latin typeface="Microsoft YaHei"/>
                <a:cs typeface="Microsoft YaHei"/>
              </a:rPr>
              <a:t>經費編列以新臺幣</a:t>
            </a:r>
            <a:r>
              <a:rPr sz="2200" b="1" dirty="0">
                <a:solidFill>
                  <a:srgbClr val="FF0000"/>
                </a:solidFill>
                <a:latin typeface="Microsoft YaHei"/>
                <a:cs typeface="Microsoft YaHei"/>
              </a:rPr>
              <a:t>千元</a:t>
            </a:r>
            <a:r>
              <a:rPr sz="2200" b="1" dirty="0">
                <a:solidFill>
                  <a:srgbClr val="333399"/>
                </a:solidFill>
                <a:latin typeface="Microsoft YaHei"/>
                <a:cs typeface="Microsoft YaHei"/>
              </a:rPr>
              <a:t>為單位。</a:t>
            </a:r>
            <a:endParaRPr sz="2200">
              <a:latin typeface="Microsoft YaHei"/>
              <a:cs typeface="Microsoft YaHe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428750" y="1643126"/>
            <a:ext cx="6172200" cy="685800"/>
          </a:xfrm>
          <a:custGeom>
            <a:avLst/>
            <a:gdLst/>
            <a:ahLst/>
            <a:cxnLst/>
            <a:rect l="l" t="t" r="r" b="b"/>
            <a:pathLst>
              <a:path w="6172200" h="685800">
                <a:moveTo>
                  <a:pt x="6057900" y="0"/>
                </a:moveTo>
                <a:lnTo>
                  <a:pt x="114300" y="0"/>
                </a:lnTo>
                <a:lnTo>
                  <a:pt x="69812" y="8965"/>
                </a:lnTo>
                <a:lnTo>
                  <a:pt x="33480" y="33432"/>
                </a:lnTo>
                <a:lnTo>
                  <a:pt x="8983" y="69758"/>
                </a:lnTo>
                <a:lnTo>
                  <a:pt x="0" y="114300"/>
                </a:lnTo>
                <a:lnTo>
                  <a:pt x="0" y="571373"/>
                </a:lnTo>
                <a:lnTo>
                  <a:pt x="8983" y="615934"/>
                </a:lnTo>
                <a:lnTo>
                  <a:pt x="33480" y="652303"/>
                </a:lnTo>
                <a:lnTo>
                  <a:pt x="69812" y="676814"/>
                </a:lnTo>
                <a:lnTo>
                  <a:pt x="114300" y="685800"/>
                </a:lnTo>
                <a:lnTo>
                  <a:pt x="6057900" y="685800"/>
                </a:lnTo>
                <a:lnTo>
                  <a:pt x="6102387" y="676814"/>
                </a:lnTo>
                <a:lnTo>
                  <a:pt x="6138719" y="652303"/>
                </a:lnTo>
                <a:lnTo>
                  <a:pt x="6163216" y="615934"/>
                </a:lnTo>
                <a:lnTo>
                  <a:pt x="6172200" y="571373"/>
                </a:lnTo>
                <a:lnTo>
                  <a:pt x="6172200" y="114300"/>
                </a:lnTo>
                <a:lnTo>
                  <a:pt x="6163216" y="69758"/>
                </a:lnTo>
                <a:lnTo>
                  <a:pt x="6138719" y="33432"/>
                </a:lnTo>
                <a:lnTo>
                  <a:pt x="6102387" y="8965"/>
                </a:lnTo>
                <a:lnTo>
                  <a:pt x="6057900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428750" y="1643126"/>
            <a:ext cx="6172200" cy="685800"/>
          </a:xfrm>
          <a:custGeom>
            <a:avLst/>
            <a:gdLst/>
            <a:ahLst/>
            <a:cxnLst/>
            <a:rect l="l" t="t" r="r" b="b"/>
            <a:pathLst>
              <a:path w="6172200" h="685800">
                <a:moveTo>
                  <a:pt x="0" y="114300"/>
                </a:moveTo>
                <a:lnTo>
                  <a:pt x="8983" y="69758"/>
                </a:lnTo>
                <a:lnTo>
                  <a:pt x="33480" y="33432"/>
                </a:lnTo>
                <a:lnTo>
                  <a:pt x="69812" y="8965"/>
                </a:lnTo>
                <a:lnTo>
                  <a:pt x="114300" y="0"/>
                </a:lnTo>
                <a:lnTo>
                  <a:pt x="6057900" y="0"/>
                </a:lnTo>
                <a:lnTo>
                  <a:pt x="6102387" y="8965"/>
                </a:lnTo>
                <a:lnTo>
                  <a:pt x="6138719" y="33432"/>
                </a:lnTo>
                <a:lnTo>
                  <a:pt x="6163216" y="69758"/>
                </a:lnTo>
                <a:lnTo>
                  <a:pt x="6172200" y="114300"/>
                </a:lnTo>
                <a:lnTo>
                  <a:pt x="6172200" y="571373"/>
                </a:lnTo>
                <a:lnTo>
                  <a:pt x="6163216" y="615934"/>
                </a:lnTo>
                <a:lnTo>
                  <a:pt x="6138719" y="652303"/>
                </a:lnTo>
                <a:lnTo>
                  <a:pt x="6102387" y="676814"/>
                </a:lnTo>
                <a:lnTo>
                  <a:pt x="6057900" y="685800"/>
                </a:lnTo>
                <a:lnTo>
                  <a:pt x="114300" y="685800"/>
                </a:lnTo>
                <a:lnTo>
                  <a:pt x="69812" y="676814"/>
                </a:lnTo>
                <a:lnTo>
                  <a:pt x="33480" y="652303"/>
                </a:lnTo>
                <a:lnTo>
                  <a:pt x="8983" y="615934"/>
                </a:lnTo>
                <a:lnTo>
                  <a:pt x="0" y="571373"/>
                </a:lnTo>
                <a:lnTo>
                  <a:pt x="0" y="114300"/>
                </a:lnTo>
                <a:close/>
              </a:path>
            </a:pathLst>
          </a:custGeom>
          <a:ln w="38100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709673" y="1661921"/>
            <a:ext cx="5616575" cy="622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b="1" spc="10" dirty="0">
                <a:solidFill>
                  <a:srgbClr val="FFFFFF"/>
                </a:solidFill>
                <a:latin typeface="Microsoft YaHei"/>
                <a:cs typeface="Microsoft YaHei"/>
              </a:rPr>
              <a:t>四、經</a:t>
            </a:r>
            <a:r>
              <a:rPr sz="4000" b="1" spc="-25" dirty="0">
                <a:solidFill>
                  <a:srgbClr val="FFFFFF"/>
                </a:solidFill>
                <a:latin typeface="Microsoft YaHei"/>
                <a:cs typeface="Microsoft YaHei"/>
              </a:rPr>
              <a:t>費</a:t>
            </a:r>
            <a:r>
              <a:rPr sz="4000" b="1" spc="10" dirty="0">
                <a:solidFill>
                  <a:srgbClr val="FFFFFF"/>
                </a:solidFill>
                <a:latin typeface="Microsoft YaHei"/>
                <a:cs typeface="Microsoft YaHei"/>
              </a:rPr>
              <a:t>編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列</a:t>
            </a:r>
            <a:r>
              <a:rPr sz="4000" b="1" spc="10" dirty="0">
                <a:solidFill>
                  <a:srgbClr val="FFFFFF"/>
                </a:solidFill>
                <a:latin typeface="Microsoft YaHei"/>
                <a:cs typeface="Microsoft YaHei"/>
              </a:rPr>
              <a:t>原則及</a:t>
            </a:r>
            <a:r>
              <a:rPr sz="4000" b="1" spc="-25" dirty="0">
                <a:solidFill>
                  <a:srgbClr val="FFFFFF"/>
                </a:solidFill>
                <a:latin typeface="Microsoft YaHei"/>
                <a:cs typeface="Microsoft YaHei"/>
              </a:rPr>
              <a:t>基</a:t>
            </a:r>
            <a:r>
              <a:rPr sz="4000" b="1" spc="10" dirty="0">
                <a:solidFill>
                  <a:srgbClr val="FFFFFF"/>
                </a:solidFill>
                <a:latin typeface="Microsoft YaHei"/>
                <a:cs typeface="Microsoft YaHei"/>
              </a:rPr>
              <a:t>準</a:t>
            </a:r>
            <a:endParaRPr sz="4000">
              <a:latin typeface="Microsoft YaHei"/>
              <a:cs typeface="Microsoft YaHei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95"/>
              </a:lnSpc>
            </a:pPr>
            <a:r>
              <a:rPr spc="-5" dirty="0"/>
              <a:t>教育部國民及學前教育署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4568" y="582168"/>
            <a:ext cx="725424" cy="725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5800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53896" y="582168"/>
            <a:ext cx="6342887" cy="7254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09088" y="435863"/>
            <a:ext cx="4184904" cy="11826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06525" y="533400"/>
            <a:ext cx="6294755" cy="720725"/>
          </a:xfrm>
          <a:prstGeom prst="rect">
            <a:avLst/>
          </a:prstGeom>
          <a:solidFill>
            <a:srgbClr val="66FF33"/>
          </a:solidFill>
        </p:spPr>
        <p:txBody>
          <a:bodyPr vert="horz" wrap="square" lIns="0" tIns="6350" rIns="0" bIns="0" rtlCol="0">
            <a:spAutoFit/>
          </a:bodyPr>
          <a:lstStyle/>
          <a:p>
            <a:pPr marL="1491615">
              <a:lnSpc>
                <a:spcPct val="100000"/>
              </a:lnSpc>
              <a:spcBef>
                <a:spcPts val="50"/>
              </a:spcBef>
            </a:pPr>
            <a:r>
              <a:rPr sz="4400" spc="-5" dirty="0">
                <a:solidFill>
                  <a:srgbClr val="333399"/>
                </a:solidFill>
              </a:rPr>
              <a:t>經費補助要點</a:t>
            </a:r>
            <a:endParaRPr sz="4400"/>
          </a:p>
        </p:txBody>
      </p:sp>
      <p:sp>
        <p:nvSpPr>
          <p:cNvPr id="7" name="object 7"/>
          <p:cNvSpPr/>
          <p:nvPr/>
        </p:nvSpPr>
        <p:spPr>
          <a:xfrm>
            <a:off x="7748016" y="582168"/>
            <a:ext cx="728472" cy="7254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01026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28625" y="2000250"/>
            <a:ext cx="8358251" cy="430907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28625" y="2000250"/>
            <a:ext cx="8358505" cy="4309110"/>
          </a:xfrm>
          <a:custGeom>
            <a:avLst/>
            <a:gdLst/>
            <a:ahLst/>
            <a:cxnLst/>
            <a:rect l="l" t="t" r="r" b="b"/>
            <a:pathLst>
              <a:path w="8358505" h="4309110">
                <a:moveTo>
                  <a:pt x="0" y="718185"/>
                </a:moveTo>
                <a:lnTo>
                  <a:pt x="1527" y="670966"/>
                </a:lnTo>
                <a:lnTo>
                  <a:pt x="6047" y="624563"/>
                </a:lnTo>
                <a:lnTo>
                  <a:pt x="13465" y="579069"/>
                </a:lnTo>
                <a:lnTo>
                  <a:pt x="23685" y="534580"/>
                </a:lnTo>
                <a:lnTo>
                  <a:pt x="36614" y="491191"/>
                </a:lnTo>
                <a:lnTo>
                  <a:pt x="52157" y="448995"/>
                </a:lnTo>
                <a:lnTo>
                  <a:pt x="70218" y="408088"/>
                </a:lnTo>
                <a:lnTo>
                  <a:pt x="90704" y="368563"/>
                </a:lnTo>
                <a:lnTo>
                  <a:pt x="113520" y="330517"/>
                </a:lnTo>
                <a:lnTo>
                  <a:pt x="138571" y="294043"/>
                </a:lnTo>
                <a:lnTo>
                  <a:pt x="165762" y="259236"/>
                </a:lnTo>
                <a:lnTo>
                  <a:pt x="195000" y="226191"/>
                </a:lnTo>
                <a:lnTo>
                  <a:pt x="226188" y="195003"/>
                </a:lnTo>
                <a:lnTo>
                  <a:pt x="259233" y="165765"/>
                </a:lnTo>
                <a:lnTo>
                  <a:pt x="294040" y="138574"/>
                </a:lnTo>
                <a:lnTo>
                  <a:pt x="330515" y="113523"/>
                </a:lnTo>
                <a:lnTo>
                  <a:pt x="368562" y="90706"/>
                </a:lnTo>
                <a:lnTo>
                  <a:pt x="408087" y="70220"/>
                </a:lnTo>
                <a:lnTo>
                  <a:pt x="448995" y="52158"/>
                </a:lnTo>
                <a:lnTo>
                  <a:pt x="491192" y="36615"/>
                </a:lnTo>
                <a:lnTo>
                  <a:pt x="534584" y="23686"/>
                </a:lnTo>
                <a:lnTo>
                  <a:pt x="579074" y="13465"/>
                </a:lnTo>
                <a:lnTo>
                  <a:pt x="624570" y="6047"/>
                </a:lnTo>
                <a:lnTo>
                  <a:pt x="670976" y="1527"/>
                </a:lnTo>
                <a:lnTo>
                  <a:pt x="718197" y="0"/>
                </a:lnTo>
                <a:lnTo>
                  <a:pt x="7639939" y="0"/>
                </a:lnTo>
                <a:lnTo>
                  <a:pt x="7687172" y="1527"/>
                </a:lnTo>
                <a:lnTo>
                  <a:pt x="7733588" y="6047"/>
                </a:lnTo>
                <a:lnTo>
                  <a:pt x="7779094" y="13465"/>
                </a:lnTo>
                <a:lnTo>
                  <a:pt x="7823594" y="23686"/>
                </a:lnTo>
                <a:lnTo>
                  <a:pt x="7866994" y="36615"/>
                </a:lnTo>
                <a:lnTo>
                  <a:pt x="7909199" y="52158"/>
                </a:lnTo>
                <a:lnTo>
                  <a:pt x="7950115" y="70220"/>
                </a:lnTo>
                <a:lnTo>
                  <a:pt x="7989647" y="90706"/>
                </a:lnTo>
                <a:lnTo>
                  <a:pt x="8027700" y="113523"/>
                </a:lnTo>
                <a:lnTo>
                  <a:pt x="8064179" y="138574"/>
                </a:lnTo>
                <a:lnTo>
                  <a:pt x="8098991" y="165765"/>
                </a:lnTo>
                <a:lnTo>
                  <a:pt x="8132041" y="195003"/>
                </a:lnTo>
                <a:lnTo>
                  <a:pt x="8163233" y="226191"/>
                </a:lnTo>
                <a:lnTo>
                  <a:pt x="8192474" y="259236"/>
                </a:lnTo>
                <a:lnTo>
                  <a:pt x="8219668" y="294043"/>
                </a:lnTo>
                <a:lnTo>
                  <a:pt x="8244722" y="330517"/>
                </a:lnTo>
                <a:lnTo>
                  <a:pt x="8267539" y="368563"/>
                </a:lnTo>
                <a:lnTo>
                  <a:pt x="8288027" y="408088"/>
                </a:lnTo>
                <a:lnTo>
                  <a:pt x="8306090" y="448995"/>
                </a:lnTo>
                <a:lnTo>
                  <a:pt x="8321634" y="491191"/>
                </a:lnTo>
                <a:lnTo>
                  <a:pt x="8334564" y="534580"/>
                </a:lnTo>
                <a:lnTo>
                  <a:pt x="8344785" y="579069"/>
                </a:lnTo>
                <a:lnTo>
                  <a:pt x="8352203" y="624563"/>
                </a:lnTo>
                <a:lnTo>
                  <a:pt x="8356723" y="670966"/>
                </a:lnTo>
                <a:lnTo>
                  <a:pt x="8358251" y="718185"/>
                </a:lnTo>
                <a:lnTo>
                  <a:pt x="8358251" y="3590874"/>
                </a:lnTo>
                <a:lnTo>
                  <a:pt x="8356723" y="3638095"/>
                </a:lnTo>
                <a:lnTo>
                  <a:pt x="8352203" y="3684501"/>
                </a:lnTo>
                <a:lnTo>
                  <a:pt x="8344785" y="3729996"/>
                </a:lnTo>
                <a:lnTo>
                  <a:pt x="8334564" y="3774487"/>
                </a:lnTo>
                <a:lnTo>
                  <a:pt x="8321634" y="3817878"/>
                </a:lnTo>
                <a:lnTo>
                  <a:pt x="8306090" y="3860076"/>
                </a:lnTo>
                <a:lnTo>
                  <a:pt x="8288027" y="3900984"/>
                </a:lnTo>
                <a:lnTo>
                  <a:pt x="8267539" y="3940509"/>
                </a:lnTo>
                <a:lnTo>
                  <a:pt x="8244722" y="3978556"/>
                </a:lnTo>
                <a:lnTo>
                  <a:pt x="8219668" y="4015031"/>
                </a:lnTo>
                <a:lnTo>
                  <a:pt x="8192474" y="4049838"/>
                </a:lnTo>
                <a:lnTo>
                  <a:pt x="8163233" y="4082883"/>
                </a:lnTo>
                <a:lnTo>
                  <a:pt x="8132041" y="4114071"/>
                </a:lnTo>
                <a:lnTo>
                  <a:pt x="8098991" y="4143309"/>
                </a:lnTo>
                <a:lnTo>
                  <a:pt x="8064179" y="4170500"/>
                </a:lnTo>
                <a:lnTo>
                  <a:pt x="8027700" y="4195551"/>
                </a:lnTo>
                <a:lnTo>
                  <a:pt x="7989647" y="4218367"/>
                </a:lnTo>
                <a:lnTo>
                  <a:pt x="7950115" y="4238853"/>
                </a:lnTo>
                <a:lnTo>
                  <a:pt x="7909199" y="4256914"/>
                </a:lnTo>
                <a:lnTo>
                  <a:pt x="7866994" y="4272457"/>
                </a:lnTo>
                <a:lnTo>
                  <a:pt x="7823594" y="4285386"/>
                </a:lnTo>
                <a:lnTo>
                  <a:pt x="7779094" y="4295606"/>
                </a:lnTo>
                <a:lnTo>
                  <a:pt x="7733588" y="4303024"/>
                </a:lnTo>
                <a:lnTo>
                  <a:pt x="7687172" y="4307544"/>
                </a:lnTo>
                <a:lnTo>
                  <a:pt x="7639939" y="4309071"/>
                </a:lnTo>
                <a:lnTo>
                  <a:pt x="718197" y="4309071"/>
                </a:lnTo>
                <a:lnTo>
                  <a:pt x="670976" y="4307544"/>
                </a:lnTo>
                <a:lnTo>
                  <a:pt x="624570" y="4303024"/>
                </a:lnTo>
                <a:lnTo>
                  <a:pt x="579074" y="4295606"/>
                </a:lnTo>
                <a:lnTo>
                  <a:pt x="534584" y="4285386"/>
                </a:lnTo>
                <a:lnTo>
                  <a:pt x="491192" y="4272457"/>
                </a:lnTo>
                <a:lnTo>
                  <a:pt x="448995" y="4256914"/>
                </a:lnTo>
                <a:lnTo>
                  <a:pt x="408087" y="4238853"/>
                </a:lnTo>
                <a:lnTo>
                  <a:pt x="368562" y="4218367"/>
                </a:lnTo>
                <a:lnTo>
                  <a:pt x="330515" y="4195551"/>
                </a:lnTo>
                <a:lnTo>
                  <a:pt x="294040" y="4170500"/>
                </a:lnTo>
                <a:lnTo>
                  <a:pt x="259233" y="4143309"/>
                </a:lnTo>
                <a:lnTo>
                  <a:pt x="226188" y="4114071"/>
                </a:lnTo>
                <a:lnTo>
                  <a:pt x="195000" y="4082883"/>
                </a:lnTo>
                <a:lnTo>
                  <a:pt x="165762" y="4049838"/>
                </a:lnTo>
                <a:lnTo>
                  <a:pt x="138571" y="4015031"/>
                </a:lnTo>
                <a:lnTo>
                  <a:pt x="113520" y="3978556"/>
                </a:lnTo>
                <a:lnTo>
                  <a:pt x="90704" y="3940509"/>
                </a:lnTo>
                <a:lnTo>
                  <a:pt x="70218" y="3900984"/>
                </a:lnTo>
                <a:lnTo>
                  <a:pt x="52157" y="3860076"/>
                </a:lnTo>
                <a:lnTo>
                  <a:pt x="36614" y="3817878"/>
                </a:lnTo>
                <a:lnTo>
                  <a:pt x="23685" y="3774487"/>
                </a:lnTo>
                <a:lnTo>
                  <a:pt x="13465" y="3729996"/>
                </a:lnTo>
                <a:lnTo>
                  <a:pt x="6047" y="3684501"/>
                </a:lnTo>
                <a:lnTo>
                  <a:pt x="1527" y="3638095"/>
                </a:lnTo>
                <a:lnTo>
                  <a:pt x="0" y="3590874"/>
                </a:lnTo>
                <a:lnTo>
                  <a:pt x="0" y="718185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428750" y="1643126"/>
            <a:ext cx="6172200" cy="685800"/>
          </a:xfrm>
          <a:custGeom>
            <a:avLst/>
            <a:gdLst/>
            <a:ahLst/>
            <a:cxnLst/>
            <a:rect l="l" t="t" r="r" b="b"/>
            <a:pathLst>
              <a:path w="6172200" h="685800">
                <a:moveTo>
                  <a:pt x="6057900" y="0"/>
                </a:moveTo>
                <a:lnTo>
                  <a:pt x="114300" y="0"/>
                </a:lnTo>
                <a:lnTo>
                  <a:pt x="69812" y="8965"/>
                </a:lnTo>
                <a:lnTo>
                  <a:pt x="33480" y="33432"/>
                </a:lnTo>
                <a:lnTo>
                  <a:pt x="8983" y="69758"/>
                </a:lnTo>
                <a:lnTo>
                  <a:pt x="0" y="114300"/>
                </a:lnTo>
                <a:lnTo>
                  <a:pt x="0" y="571373"/>
                </a:lnTo>
                <a:lnTo>
                  <a:pt x="8983" y="615934"/>
                </a:lnTo>
                <a:lnTo>
                  <a:pt x="33480" y="652303"/>
                </a:lnTo>
                <a:lnTo>
                  <a:pt x="69812" y="676814"/>
                </a:lnTo>
                <a:lnTo>
                  <a:pt x="114300" y="685800"/>
                </a:lnTo>
                <a:lnTo>
                  <a:pt x="6057900" y="685800"/>
                </a:lnTo>
                <a:lnTo>
                  <a:pt x="6102387" y="676814"/>
                </a:lnTo>
                <a:lnTo>
                  <a:pt x="6138719" y="652303"/>
                </a:lnTo>
                <a:lnTo>
                  <a:pt x="6163216" y="615934"/>
                </a:lnTo>
                <a:lnTo>
                  <a:pt x="6172200" y="571373"/>
                </a:lnTo>
                <a:lnTo>
                  <a:pt x="6172200" y="114300"/>
                </a:lnTo>
                <a:lnTo>
                  <a:pt x="6163216" y="69758"/>
                </a:lnTo>
                <a:lnTo>
                  <a:pt x="6138719" y="33432"/>
                </a:lnTo>
                <a:lnTo>
                  <a:pt x="6102387" y="8965"/>
                </a:lnTo>
                <a:lnTo>
                  <a:pt x="6057900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428750" y="1643126"/>
            <a:ext cx="6172200" cy="685800"/>
          </a:xfrm>
          <a:custGeom>
            <a:avLst/>
            <a:gdLst/>
            <a:ahLst/>
            <a:cxnLst/>
            <a:rect l="l" t="t" r="r" b="b"/>
            <a:pathLst>
              <a:path w="6172200" h="685800">
                <a:moveTo>
                  <a:pt x="0" y="114300"/>
                </a:moveTo>
                <a:lnTo>
                  <a:pt x="8983" y="69758"/>
                </a:lnTo>
                <a:lnTo>
                  <a:pt x="33480" y="33432"/>
                </a:lnTo>
                <a:lnTo>
                  <a:pt x="69812" y="8965"/>
                </a:lnTo>
                <a:lnTo>
                  <a:pt x="114300" y="0"/>
                </a:lnTo>
                <a:lnTo>
                  <a:pt x="6057900" y="0"/>
                </a:lnTo>
                <a:lnTo>
                  <a:pt x="6102387" y="8965"/>
                </a:lnTo>
                <a:lnTo>
                  <a:pt x="6138719" y="33432"/>
                </a:lnTo>
                <a:lnTo>
                  <a:pt x="6163216" y="69758"/>
                </a:lnTo>
                <a:lnTo>
                  <a:pt x="6172200" y="114300"/>
                </a:lnTo>
                <a:lnTo>
                  <a:pt x="6172200" y="571373"/>
                </a:lnTo>
                <a:lnTo>
                  <a:pt x="6163216" y="615934"/>
                </a:lnTo>
                <a:lnTo>
                  <a:pt x="6138719" y="652303"/>
                </a:lnTo>
                <a:lnTo>
                  <a:pt x="6102387" y="676814"/>
                </a:lnTo>
                <a:lnTo>
                  <a:pt x="6057900" y="685800"/>
                </a:lnTo>
                <a:lnTo>
                  <a:pt x="114300" y="685800"/>
                </a:lnTo>
                <a:lnTo>
                  <a:pt x="69812" y="676814"/>
                </a:lnTo>
                <a:lnTo>
                  <a:pt x="33480" y="652303"/>
                </a:lnTo>
                <a:lnTo>
                  <a:pt x="8983" y="615934"/>
                </a:lnTo>
                <a:lnTo>
                  <a:pt x="0" y="571373"/>
                </a:lnTo>
                <a:lnTo>
                  <a:pt x="0" y="114300"/>
                </a:lnTo>
                <a:close/>
              </a:path>
            </a:pathLst>
          </a:custGeom>
          <a:ln w="38100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709673" y="1661921"/>
            <a:ext cx="5616575" cy="622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b="1" spc="10" dirty="0">
                <a:solidFill>
                  <a:srgbClr val="FFFFFF"/>
                </a:solidFill>
                <a:latin typeface="Microsoft YaHei"/>
                <a:cs typeface="Microsoft YaHei"/>
              </a:rPr>
              <a:t>四、經</a:t>
            </a:r>
            <a:r>
              <a:rPr sz="4000" b="1" spc="-25" dirty="0">
                <a:solidFill>
                  <a:srgbClr val="FFFFFF"/>
                </a:solidFill>
                <a:latin typeface="Microsoft YaHei"/>
                <a:cs typeface="Microsoft YaHei"/>
              </a:rPr>
              <a:t>費</a:t>
            </a:r>
            <a:r>
              <a:rPr sz="4000" b="1" spc="10" dirty="0">
                <a:solidFill>
                  <a:srgbClr val="FFFFFF"/>
                </a:solidFill>
                <a:latin typeface="Microsoft YaHei"/>
                <a:cs typeface="Microsoft YaHei"/>
              </a:rPr>
              <a:t>編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列</a:t>
            </a:r>
            <a:r>
              <a:rPr sz="4000" b="1" spc="10" dirty="0">
                <a:solidFill>
                  <a:srgbClr val="FFFFFF"/>
                </a:solidFill>
                <a:latin typeface="Microsoft YaHei"/>
                <a:cs typeface="Microsoft YaHei"/>
              </a:rPr>
              <a:t>原則及</a:t>
            </a:r>
            <a:r>
              <a:rPr sz="4000" b="1" spc="-25" dirty="0">
                <a:solidFill>
                  <a:srgbClr val="FFFFFF"/>
                </a:solidFill>
                <a:latin typeface="Microsoft YaHei"/>
                <a:cs typeface="Microsoft YaHei"/>
              </a:rPr>
              <a:t>基</a:t>
            </a:r>
            <a:r>
              <a:rPr sz="4000" b="1" spc="10" dirty="0">
                <a:solidFill>
                  <a:srgbClr val="FFFFFF"/>
                </a:solidFill>
                <a:latin typeface="Microsoft YaHei"/>
                <a:cs typeface="Microsoft YaHei"/>
              </a:rPr>
              <a:t>準</a:t>
            </a:r>
            <a:endParaRPr sz="4000">
              <a:latin typeface="Microsoft YaHei"/>
              <a:cs typeface="Microsoft YaHei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95"/>
              </a:lnSpc>
            </a:pPr>
            <a:r>
              <a:rPr spc="-5" dirty="0"/>
              <a:t>教育部國民及學前教育署</a:t>
            </a:r>
          </a:p>
        </p:txBody>
      </p:sp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1325244" y="2702560"/>
          <a:ext cx="6412229" cy="31683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06115"/>
                <a:gridCol w="3206114"/>
              </a:tblGrid>
              <a:tr h="79209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95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Microsoft YaHei"/>
                          <a:cs typeface="Microsoft YaHei"/>
                        </a:rPr>
                        <a:t>直轄市及縣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Microsoft YaHei"/>
                          <a:cs typeface="Microsoft YaHei"/>
                        </a:rPr>
                        <a:t>市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)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Microsoft YaHei"/>
                          <a:cs typeface="Microsoft YaHei"/>
                        </a:rPr>
                        <a:t>財力等級</a:t>
                      </a:r>
                      <a:endParaRPr sz="2000">
                        <a:latin typeface="Microsoft YaHei"/>
                        <a:cs typeface="Microsoft YaHe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2C2C8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795"/>
                        </a:spcBef>
                      </a:pPr>
                      <a:r>
                        <a:rPr sz="2000" b="1" spc="-5" dirty="0">
                          <a:solidFill>
                            <a:srgbClr val="FFFFFF"/>
                          </a:solidFill>
                          <a:latin typeface="Microsoft YaHei"/>
                          <a:cs typeface="Microsoft YaHei"/>
                        </a:rPr>
                        <a:t>相對配合款比率</a:t>
                      </a:r>
                      <a:endParaRPr sz="2000">
                        <a:latin typeface="Microsoft YaHei"/>
                        <a:cs typeface="Microsoft YaHe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2C2C89"/>
                    </a:solidFill>
                  </a:tcPr>
                </a:tc>
              </a:tr>
              <a:tr h="792098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700"/>
                        </a:spcBef>
                      </a:pPr>
                      <a:r>
                        <a:rPr sz="2000" spc="10" dirty="0">
                          <a:latin typeface="PMingLiU"/>
                          <a:cs typeface="PMingLiU"/>
                        </a:rPr>
                        <a:t>一級</a:t>
                      </a:r>
                      <a:endParaRPr sz="200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CDDA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700"/>
                        </a:spcBef>
                      </a:pPr>
                      <a:r>
                        <a:rPr sz="2000" spc="-15" dirty="0">
                          <a:latin typeface="Arial"/>
                          <a:cs typeface="Arial"/>
                        </a:rPr>
                        <a:t>50%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CDDA"/>
                    </a:solidFill>
                  </a:tcPr>
                </a:tc>
              </a:tr>
              <a:tr h="7920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2000" spc="10" dirty="0">
                          <a:latin typeface="PMingLiU"/>
                          <a:cs typeface="PMingLiU"/>
                        </a:rPr>
                        <a:t>二級</a:t>
                      </a:r>
                      <a:endParaRPr sz="200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2000" spc="-15" dirty="0">
                          <a:latin typeface="Arial"/>
                          <a:cs typeface="Arial"/>
                        </a:rPr>
                        <a:t>30%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8EC"/>
                    </a:solidFill>
                  </a:tcPr>
                </a:tc>
              </a:tr>
              <a:tr h="7920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000" spc="5" dirty="0">
                          <a:latin typeface="PMingLiU"/>
                          <a:cs typeface="PMingLiU"/>
                        </a:rPr>
                        <a:t>三級</a:t>
                      </a:r>
                      <a:r>
                        <a:rPr sz="2000" spc="5" dirty="0">
                          <a:latin typeface="Arial"/>
                          <a:cs typeface="Arial"/>
                        </a:rPr>
                        <a:t>~</a:t>
                      </a:r>
                      <a:r>
                        <a:rPr sz="2000" spc="5" dirty="0">
                          <a:latin typeface="PMingLiU"/>
                          <a:cs typeface="PMingLiU"/>
                        </a:rPr>
                        <a:t>五級</a:t>
                      </a:r>
                      <a:endParaRPr sz="200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CD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000" spc="-15" dirty="0">
                          <a:latin typeface="Arial"/>
                          <a:cs typeface="Arial"/>
                        </a:rPr>
                        <a:t>10%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CDD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4568" y="582168"/>
            <a:ext cx="725424" cy="725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5800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53896" y="582168"/>
            <a:ext cx="6342887" cy="7254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09088" y="435863"/>
            <a:ext cx="4184904" cy="11826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06525" y="533400"/>
            <a:ext cx="6294755" cy="720725"/>
          </a:xfrm>
          <a:prstGeom prst="rect">
            <a:avLst/>
          </a:prstGeom>
          <a:solidFill>
            <a:srgbClr val="66FF33"/>
          </a:solidFill>
        </p:spPr>
        <p:txBody>
          <a:bodyPr vert="horz" wrap="square" lIns="0" tIns="6350" rIns="0" bIns="0" rtlCol="0">
            <a:spAutoFit/>
          </a:bodyPr>
          <a:lstStyle/>
          <a:p>
            <a:pPr marL="1491615">
              <a:lnSpc>
                <a:spcPct val="100000"/>
              </a:lnSpc>
              <a:spcBef>
                <a:spcPts val="50"/>
              </a:spcBef>
            </a:pPr>
            <a:r>
              <a:rPr sz="4400" spc="-5" dirty="0">
                <a:solidFill>
                  <a:srgbClr val="333399"/>
                </a:solidFill>
              </a:rPr>
              <a:t>經費補助要點</a:t>
            </a:r>
            <a:endParaRPr sz="4400"/>
          </a:p>
        </p:txBody>
      </p:sp>
      <p:sp>
        <p:nvSpPr>
          <p:cNvPr id="7" name="object 7"/>
          <p:cNvSpPr/>
          <p:nvPr/>
        </p:nvSpPr>
        <p:spPr>
          <a:xfrm>
            <a:off x="7748016" y="582168"/>
            <a:ext cx="728472" cy="7254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01026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7187" y="2071751"/>
            <a:ext cx="8358187" cy="430957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7187" y="2071751"/>
            <a:ext cx="8358505" cy="4309745"/>
          </a:xfrm>
          <a:custGeom>
            <a:avLst/>
            <a:gdLst/>
            <a:ahLst/>
            <a:cxnLst/>
            <a:rect l="l" t="t" r="r" b="b"/>
            <a:pathLst>
              <a:path w="8358505" h="4309745">
                <a:moveTo>
                  <a:pt x="0" y="718185"/>
                </a:moveTo>
                <a:lnTo>
                  <a:pt x="1527" y="670966"/>
                </a:lnTo>
                <a:lnTo>
                  <a:pt x="6048" y="624563"/>
                </a:lnTo>
                <a:lnTo>
                  <a:pt x="13466" y="579069"/>
                </a:lnTo>
                <a:lnTo>
                  <a:pt x="23688" y="534580"/>
                </a:lnTo>
                <a:lnTo>
                  <a:pt x="36618" y="491191"/>
                </a:lnTo>
                <a:lnTo>
                  <a:pt x="52163" y="448995"/>
                </a:lnTo>
                <a:lnTo>
                  <a:pt x="70227" y="408088"/>
                </a:lnTo>
                <a:lnTo>
                  <a:pt x="90715" y="368563"/>
                </a:lnTo>
                <a:lnTo>
                  <a:pt x="113534" y="330517"/>
                </a:lnTo>
                <a:lnTo>
                  <a:pt x="138588" y="294043"/>
                </a:lnTo>
                <a:lnTo>
                  <a:pt x="165782" y="259236"/>
                </a:lnTo>
                <a:lnTo>
                  <a:pt x="195023" y="226191"/>
                </a:lnTo>
                <a:lnTo>
                  <a:pt x="226216" y="195003"/>
                </a:lnTo>
                <a:lnTo>
                  <a:pt x="259265" y="165765"/>
                </a:lnTo>
                <a:lnTo>
                  <a:pt x="294076" y="138574"/>
                </a:lnTo>
                <a:lnTo>
                  <a:pt x="330555" y="113523"/>
                </a:lnTo>
                <a:lnTo>
                  <a:pt x="368607" y="90706"/>
                </a:lnTo>
                <a:lnTo>
                  <a:pt x="408137" y="70220"/>
                </a:lnTo>
                <a:lnTo>
                  <a:pt x="449050" y="52158"/>
                </a:lnTo>
                <a:lnTo>
                  <a:pt x="491253" y="36615"/>
                </a:lnTo>
                <a:lnTo>
                  <a:pt x="534649" y="23686"/>
                </a:lnTo>
                <a:lnTo>
                  <a:pt x="579146" y="13465"/>
                </a:lnTo>
                <a:lnTo>
                  <a:pt x="624647" y="6047"/>
                </a:lnTo>
                <a:lnTo>
                  <a:pt x="671059" y="1527"/>
                </a:lnTo>
                <a:lnTo>
                  <a:pt x="718286" y="0"/>
                </a:lnTo>
                <a:lnTo>
                  <a:pt x="7639875" y="0"/>
                </a:lnTo>
                <a:lnTo>
                  <a:pt x="7687108" y="1527"/>
                </a:lnTo>
                <a:lnTo>
                  <a:pt x="7733525" y="6047"/>
                </a:lnTo>
                <a:lnTo>
                  <a:pt x="7779031" y="13465"/>
                </a:lnTo>
                <a:lnTo>
                  <a:pt x="7823531" y="23686"/>
                </a:lnTo>
                <a:lnTo>
                  <a:pt x="7866931" y="36615"/>
                </a:lnTo>
                <a:lnTo>
                  <a:pt x="7909136" y="52158"/>
                </a:lnTo>
                <a:lnTo>
                  <a:pt x="7950052" y="70220"/>
                </a:lnTo>
                <a:lnTo>
                  <a:pt x="7989583" y="90706"/>
                </a:lnTo>
                <a:lnTo>
                  <a:pt x="8027636" y="113523"/>
                </a:lnTo>
                <a:lnTo>
                  <a:pt x="8064116" y="138574"/>
                </a:lnTo>
                <a:lnTo>
                  <a:pt x="8098928" y="165765"/>
                </a:lnTo>
                <a:lnTo>
                  <a:pt x="8131977" y="195003"/>
                </a:lnTo>
                <a:lnTo>
                  <a:pt x="8163170" y="226191"/>
                </a:lnTo>
                <a:lnTo>
                  <a:pt x="8192410" y="259236"/>
                </a:lnTo>
                <a:lnTo>
                  <a:pt x="8219605" y="294043"/>
                </a:lnTo>
                <a:lnTo>
                  <a:pt x="8244658" y="330517"/>
                </a:lnTo>
                <a:lnTo>
                  <a:pt x="8267476" y="368563"/>
                </a:lnTo>
                <a:lnTo>
                  <a:pt x="8287964" y="408088"/>
                </a:lnTo>
                <a:lnTo>
                  <a:pt x="8306027" y="448995"/>
                </a:lnTo>
                <a:lnTo>
                  <a:pt x="8321570" y="491191"/>
                </a:lnTo>
                <a:lnTo>
                  <a:pt x="8334500" y="534580"/>
                </a:lnTo>
                <a:lnTo>
                  <a:pt x="8344721" y="579069"/>
                </a:lnTo>
                <a:lnTo>
                  <a:pt x="8352139" y="624563"/>
                </a:lnTo>
                <a:lnTo>
                  <a:pt x="8356659" y="670966"/>
                </a:lnTo>
                <a:lnTo>
                  <a:pt x="8358187" y="718185"/>
                </a:lnTo>
                <a:lnTo>
                  <a:pt x="8358187" y="3591293"/>
                </a:lnTo>
                <a:lnTo>
                  <a:pt x="8356659" y="3638520"/>
                </a:lnTo>
                <a:lnTo>
                  <a:pt x="8352139" y="3684932"/>
                </a:lnTo>
                <a:lnTo>
                  <a:pt x="8344721" y="3730433"/>
                </a:lnTo>
                <a:lnTo>
                  <a:pt x="8334500" y="3774930"/>
                </a:lnTo>
                <a:lnTo>
                  <a:pt x="8321570" y="3818326"/>
                </a:lnTo>
                <a:lnTo>
                  <a:pt x="8306027" y="3860529"/>
                </a:lnTo>
                <a:lnTo>
                  <a:pt x="8287964" y="3901442"/>
                </a:lnTo>
                <a:lnTo>
                  <a:pt x="8267476" y="3940972"/>
                </a:lnTo>
                <a:lnTo>
                  <a:pt x="8244658" y="3979024"/>
                </a:lnTo>
                <a:lnTo>
                  <a:pt x="8219605" y="4015503"/>
                </a:lnTo>
                <a:lnTo>
                  <a:pt x="8192410" y="4050314"/>
                </a:lnTo>
                <a:lnTo>
                  <a:pt x="8163170" y="4083363"/>
                </a:lnTo>
                <a:lnTo>
                  <a:pt x="8131977" y="4114556"/>
                </a:lnTo>
                <a:lnTo>
                  <a:pt x="8098928" y="4143797"/>
                </a:lnTo>
                <a:lnTo>
                  <a:pt x="8064116" y="4170991"/>
                </a:lnTo>
                <a:lnTo>
                  <a:pt x="8027636" y="4196045"/>
                </a:lnTo>
                <a:lnTo>
                  <a:pt x="7989583" y="4218864"/>
                </a:lnTo>
                <a:lnTo>
                  <a:pt x="7950052" y="4239352"/>
                </a:lnTo>
                <a:lnTo>
                  <a:pt x="7909136" y="4257416"/>
                </a:lnTo>
                <a:lnTo>
                  <a:pt x="7866931" y="4272961"/>
                </a:lnTo>
                <a:lnTo>
                  <a:pt x="7823531" y="4285891"/>
                </a:lnTo>
                <a:lnTo>
                  <a:pt x="7779031" y="4296113"/>
                </a:lnTo>
                <a:lnTo>
                  <a:pt x="7733525" y="4303531"/>
                </a:lnTo>
                <a:lnTo>
                  <a:pt x="7687108" y="4308052"/>
                </a:lnTo>
                <a:lnTo>
                  <a:pt x="7639875" y="4309579"/>
                </a:lnTo>
                <a:lnTo>
                  <a:pt x="718286" y="4309579"/>
                </a:lnTo>
                <a:lnTo>
                  <a:pt x="671059" y="4308052"/>
                </a:lnTo>
                <a:lnTo>
                  <a:pt x="624647" y="4303531"/>
                </a:lnTo>
                <a:lnTo>
                  <a:pt x="579146" y="4296113"/>
                </a:lnTo>
                <a:lnTo>
                  <a:pt x="534649" y="4285891"/>
                </a:lnTo>
                <a:lnTo>
                  <a:pt x="491253" y="4272961"/>
                </a:lnTo>
                <a:lnTo>
                  <a:pt x="449050" y="4257416"/>
                </a:lnTo>
                <a:lnTo>
                  <a:pt x="408137" y="4239352"/>
                </a:lnTo>
                <a:lnTo>
                  <a:pt x="368607" y="4218864"/>
                </a:lnTo>
                <a:lnTo>
                  <a:pt x="330555" y="4196045"/>
                </a:lnTo>
                <a:lnTo>
                  <a:pt x="294076" y="4170991"/>
                </a:lnTo>
                <a:lnTo>
                  <a:pt x="259265" y="4143797"/>
                </a:lnTo>
                <a:lnTo>
                  <a:pt x="226216" y="4114556"/>
                </a:lnTo>
                <a:lnTo>
                  <a:pt x="195023" y="4083363"/>
                </a:lnTo>
                <a:lnTo>
                  <a:pt x="165782" y="4050314"/>
                </a:lnTo>
                <a:lnTo>
                  <a:pt x="138588" y="4015503"/>
                </a:lnTo>
                <a:lnTo>
                  <a:pt x="113534" y="3979024"/>
                </a:lnTo>
                <a:lnTo>
                  <a:pt x="90715" y="3940972"/>
                </a:lnTo>
                <a:lnTo>
                  <a:pt x="70227" y="3901442"/>
                </a:lnTo>
                <a:lnTo>
                  <a:pt x="52163" y="3860529"/>
                </a:lnTo>
                <a:lnTo>
                  <a:pt x="36618" y="3818326"/>
                </a:lnTo>
                <a:lnTo>
                  <a:pt x="23688" y="3774930"/>
                </a:lnTo>
                <a:lnTo>
                  <a:pt x="13466" y="3730433"/>
                </a:lnTo>
                <a:lnTo>
                  <a:pt x="6048" y="3684932"/>
                </a:lnTo>
                <a:lnTo>
                  <a:pt x="1527" y="3638520"/>
                </a:lnTo>
                <a:lnTo>
                  <a:pt x="0" y="3591293"/>
                </a:lnTo>
                <a:lnTo>
                  <a:pt x="0" y="718185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07517" rIns="0" bIns="0" rtlCol="0">
            <a:spAutoFit/>
          </a:bodyPr>
          <a:lstStyle/>
          <a:p>
            <a:pPr marL="142240">
              <a:lnSpc>
                <a:spcPct val="100000"/>
              </a:lnSpc>
            </a:pPr>
            <a:r>
              <a:rPr dirty="0">
                <a:latin typeface="Times New Roman"/>
                <a:cs typeface="Times New Roman"/>
              </a:rPr>
              <a:t>(</a:t>
            </a:r>
            <a:r>
              <a:rPr dirty="0"/>
              <a:t>一</a:t>
            </a:r>
            <a:r>
              <a:rPr dirty="0">
                <a:latin typeface="Times New Roman"/>
                <a:cs typeface="Times New Roman"/>
              </a:rPr>
              <a:t>)</a:t>
            </a:r>
            <a:r>
              <a:rPr dirty="0"/>
              <a:t>經費編列原則</a:t>
            </a:r>
            <a:r>
              <a:rPr dirty="0">
                <a:latin typeface="Times New Roman"/>
                <a:cs typeface="Times New Roman"/>
              </a:rPr>
              <a:t>(</a:t>
            </a:r>
            <a:r>
              <a:rPr dirty="0"/>
              <a:t>續</a:t>
            </a:r>
            <a:r>
              <a:rPr dirty="0">
                <a:latin typeface="Times New Roman"/>
                <a:cs typeface="Times New Roman"/>
              </a:rPr>
              <a:t>)</a:t>
            </a:r>
          </a:p>
          <a:p>
            <a:pPr marL="142240">
              <a:lnSpc>
                <a:spcPct val="100000"/>
              </a:lnSpc>
              <a:spcBef>
                <a:spcPts val="395"/>
              </a:spcBef>
            </a:pPr>
            <a:r>
              <a:rPr sz="2200" dirty="0">
                <a:latin typeface="Times New Roman"/>
                <a:cs typeface="Times New Roman"/>
              </a:rPr>
              <a:t>4.</a:t>
            </a:r>
            <a:r>
              <a:rPr sz="2200" spc="-65" dirty="0">
                <a:latin typeface="Times New Roman"/>
                <a:cs typeface="Times New Roman"/>
              </a:rPr>
              <a:t> </a:t>
            </a:r>
            <a:r>
              <a:rPr sz="2200" dirty="0"/>
              <a:t>計畫書內</a:t>
            </a:r>
            <a:r>
              <a:rPr sz="2200" dirty="0">
                <a:solidFill>
                  <a:srgbClr val="FF0000"/>
                </a:solidFill>
              </a:rPr>
              <a:t>所列各用途項目</a:t>
            </a:r>
            <a:r>
              <a:rPr sz="2200" dirty="0"/>
              <a:t>，應依「教育部補助及委辦計畫經</a:t>
            </a:r>
            <a:endParaRPr sz="2200">
              <a:latin typeface="Times New Roman"/>
              <a:cs typeface="Times New Roman"/>
            </a:endParaRPr>
          </a:p>
          <a:p>
            <a:pPr marL="358140">
              <a:lnSpc>
                <a:spcPct val="100000"/>
              </a:lnSpc>
            </a:pPr>
            <a:r>
              <a:rPr sz="2200" spc="5" dirty="0"/>
              <a:t>費編列</a:t>
            </a:r>
            <a:r>
              <a:rPr sz="2200" spc="-20" dirty="0"/>
              <a:t>基</a:t>
            </a:r>
            <a:r>
              <a:rPr sz="2200" spc="5" dirty="0"/>
              <a:t>準表</a:t>
            </a:r>
            <a:r>
              <a:rPr sz="2200" spc="-20" dirty="0"/>
              <a:t>」</a:t>
            </a:r>
            <a:r>
              <a:rPr sz="2200" spc="5" dirty="0"/>
              <a:t>編列</a:t>
            </a:r>
            <a:r>
              <a:rPr sz="2200" spc="-20" dirty="0"/>
              <a:t>，且</a:t>
            </a:r>
            <a:r>
              <a:rPr sz="2200" spc="5" dirty="0"/>
              <a:t>項目名</a:t>
            </a:r>
            <a:r>
              <a:rPr sz="2200" spc="-10" dirty="0"/>
              <a:t>稱</a:t>
            </a:r>
            <a:r>
              <a:rPr sz="2200" spc="5" dirty="0">
                <a:solidFill>
                  <a:srgbClr val="FF0000"/>
                </a:solidFill>
              </a:rPr>
              <a:t>應以</a:t>
            </a:r>
            <a:r>
              <a:rPr sz="2200" spc="-20" dirty="0">
                <a:solidFill>
                  <a:srgbClr val="FF0000"/>
                </a:solidFill>
              </a:rPr>
              <a:t>與</a:t>
            </a:r>
            <a:r>
              <a:rPr sz="2200" spc="5" dirty="0">
                <a:solidFill>
                  <a:srgbClr val="FF0000"/>
                </a:solidFill>
              </a:rPr>
              <a:t>基準</a:t>
            </a:r>
            <a:r>
              <a:rPr sz="2200" spc="-20" dirty="0">
                <a:solidFill>
                  <a:srgbClr val="FF0000"/>
                </a:solidFill>
              </a:rPr>
              <a:t>表一</a:t>
            </a:r>
            <a:r>
              <a:rPr sz="2200" spc="10" dirty="0">
                <a:solidFill>
                  <a:srgbClr val="FF0000"/>
                </a:solidFill>
              </a:rPr>
              <a:t>致</a:t>
            </a:r>
            <a:r>
              <a:rPr sz="2200" spc="5" dirty="0"/>
              <a:t>為原</a:t>
            </a:r>
            <a:r>
              <a:rPr sz="2200" spc="-20" dirty="0"/>
              <a:t>則</a:t>
            </a:r>
            <a:r>
              <a:rPr sz="2200" spc="5" dirty="0"/>
              <a:t>。</a:t>
            </a:r>
            <a:endParaRPr sz="2200"/>
          </a:p>
          <a:p>
            <a:pPr marL="142240">
              <a:lnSpc>
                <a:spcPct val="100000"/>
              </a:lnSpc>
            </a:pPr>
            <a:r>
              <a:rPr sz="2200" dirty="0">
                <a:latin typeface="Times New Roman"/>
                <a:cs typeface="Times New Roman"/>
              </a:rPr>
              <a:t>5.</a:t>
            </a:r>
            <a:r>
              <a:rPr sz="2200" spc="-90" dirty="0">
                <a:latin typeface="Times New Roman"/>
                <a:cs typeface="Times New Roman"/>
              </a:rPr>
              <a:t> </a:t>
            </a:r>
            <a:r>
              <a:rPr sz="2200" dirty="0"/>
              <a:t>計畫書內所列之項目，</a:t>
            </a:r>
            <a:r>
              <a:rPr sz="2200" dirty="0">
                <a:solidFill>
                  <a:srgbClr val="FF0000"/>
                </a:solidFill>
              </a:rPr>
              <a:t>已依其他計畫編列經費預算</a:t>
            </a:r>
            <a:r>
              <a:rPr sz="2200" dirty="0"/>
              <a:t>者，</a:t>
            </a:r>
            <a:r>
              <a:rPr sz="2200" dirty="0">
                <a:solidFill>
                  <a:srgbClr val="FF0000"/>
                </a:solidFill>
              </a:rPr>
              <a:t>不得</a:t>
            </a:r>
            <a:endParaRPr sz="2200">
              <a:latin typeface="Times New Roman"/>
              <a:cs typeface="Times New Roman"/>
            </a:endParaRPr>
          </a:p>
          <a:p>
            <a:pPr marL="394970">
              <a:lnSpc>
                <a:spcPct val="100000"/>
              </a:lnSpc>
            </a:pPr>
            <a:r>
              <a:rPr sz="2200" dirty="0"/>
              <a:t>依本要點之規定</a:t>
            </a:r>
            <a:r>
              <a:rPr sz="2200" dirty="0">
                <a:solidFill>
                  <a:srgbClr val="FF0000"/>
                </a:solidFill>
              </a:rPr>
              <a:t>重複申請補助</a:t>
            </a:r>
            <a:r>
              <a:rPr sz="2200" dirty="0">
                <a:solidFill>
                  <a:srgbClr val="000000"/>
                </a:solidFill>
              </a:rPr>
              <a:t>。</a:t>
            </a:r>
            <a:endParaRPr sz="2200"/>
          </a:p>
          <a:p>
            <a:pPr marL="394970" marR="212725" indent="-253365">
              <a:lnSpc>
                <a:spcPct val="100000"/>
              </a:lnSpc>
            </a:pPr>
            <a:r>
              <a:rPr sz="2200" dirty="0">
                <a:latin typeface="Times New Roman"/>
                <a:cs typeface="Times New Roman"/>
              </a:rPr>
              <a:t>6.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dirty="0"/>
              <a:t>與計畫書之執行無關之</a:t>
            </a:r>
            <a:r>
              <a:rPr sz="2200" dirty="0">
                <a:solidFill>
                  <a:srgbClr val="FF0000"/>
                </a:solidFill>
              </a:rPr>
              <a:t>一般性經常設備</a:t>
            </a:r>
            <a:r>
              <a:rPr sz="2200" dirty="0"/>
              <a:t>，</a:t>
            </a:r>
            <a:r>
              <a:rPr sz="2200" dirty="0">
                <a:solidFill>
                  <a:srgbClr val="FF0000"/>
                </a:solidFill>
              </a:rPr>
              <a:t>不得申請本要點之  </a:t>
            </a:r>
            <a:r>
              <a:rPr sz="2200" spc="5" dirty="0">
                <a:solidFill>
                  <a:srgbClr val="FF0000"/>
                </a:solidFill>
              </a:rPr>
              <a:t>補助</a:t>
            </a:r>
            <a:r>
              <a:rPr sz="2200" spc="5" dirty="0">
                <a:solidFill>
                  <a:srgbClr val="000000"/>
                </a:solidFill>
              </a:rPr>
              <a:t>。</a:t>
            </a:r>
            <a:endParaRPr sz="2200">
              <a:latin typeface="Times New Roman"/>
              <a:cs typeface="Times New Roman"/>
            </a:endParaRPr>
          </a:p>
          <a:p>
            <a:pPr marL="142240">
              <a:lnSpc>
                <a:spcPct val="100000"/>
              </a:lnSpc>
            </a:pPr>
            <a:r>
              <a:rPr sz="2200" dirty="0">
                <a:latin typeface="Times New Roman"/>
                <a:cs typeface="Times New Roman"/>
              </a:rPr>
              <a:t>7.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dirty="0"/>
              <a:t>學校應考量現有設施、設備，避免重覆購置，以節省公帑。</a:t>
            </a:r>
            <a:endParaRPr sz="2200">
              <a:latin typeface="Times New Roman"/>
              <a:cs typeface="Times New Roman"/>
            </a:endParaRPr>
          </a:p>
          <a:p>
            <a:pPr marL="142240">
              <a:lnSpc>
                <a:spcPct val="100000"/>
              </a:lnSpc>
            </a:pPr>
            <a:r>
              <a:rPr sz="2200" dirty="0">
                <a:latin typeface="Times New Roman"/>
                <a:cs typeface="Times New Roman"/>
              </a:rPr>
              <a:t>8.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/>
              <a:t>計畫書內所列相關活動之辦理，以校內舉行為原則。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428750" y="1714500"/>
            <a:ext cx="6172200" cy="685800"/>
          </a:xfrm>
          <a:custGeom>
            <a:avLst/>
            <a:gdLst/>
            <a:ahLst/>
            <a:cxnLst/>
            <a:rect l="l" t="t" r="r" b="b"/>
            <a:pathLst>
              <a:path w="6172200" h="685800">
                <a:moveTo>
                  <a:pt x="6057900" y="0"/>
                </a:moveTo>
                <a:lnTo>
                  <a:pt x="114300" y="0"/>
                </a:lnTo>
                <a:lnTo>
                  <a:pt x="69812" y="8983"/>
                </a:lnTo>
                <a:lnTo>
                  <a:pt x="33480" y="33480"/>
                </a:lnTo>
                <a:lnTo>
                  <a:pt x="8983" y="69812"/>
                </a:lnTo>
                <a:lnTo>
                  <a:pt x="0" y="114300"/>
                </a:lnTo>
                <a:lnTo>
                  <a:pt x="0" y="571500"/>
                </a:lnTo>
                <a:lnTo>
                  <a:pt x="8983" y="615987"/>
                </a:lnTo>
                <a:lnTo>
                  <a:pt x="33480" y="652319"/>
                </a:lnTo>
                <a:lnTo>
                  <a:pt x="69812" y="676816"/>
                </a:lnTo>
                <a:lnTo>
                  <a:pt x="114300" y="685800"/>
                </a:lnTo>
                <a:lnTo>
                  <a:pt x="6057900" y="685800"/>
                </a:lnTo>
                <a:lnTo>
                  <a:pt x="6102387" y="676816"/>
                </a:lnTo>
                <a:lnTo>
                  <a:pt x="6138719" y="652319"/>
                </a:lnTo>
                <a:lnTo>
                  <a:pt x="6163216" y="615987"/>
                </a:lnTo>
                <a:lnTo>
                  <a:pt x="6172200" y="571500"/>
                </a:lnTo>
                <a:lnTo>
                  <a:pt x="6172200" y="114300"/>
                </a:lnTo>
                <a:lnTo>
                  <a:pt x="6163216" y="69812"/>
                </a:lnTo>
                <a:lnTo>
                  <a:pt x="6138719" y="33480"/>
                </a:lnTo>
                <a:lnTo>
                  <a:pt x="6102387" y="8983"/>
                </a:lnTo>
                <a:lnTo>
                  <a:pt x="6057900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428750" y="1714500"/>
            <a:ext cx="6172200" cy="685800"/>
          </a:xfrm>
          <a:custGeom>
            <a:avLst/>
            <a:gdLst/>
            <a:ahLst/>
            <a:cxnLst/>
            <a:rect l="l" t="t" r="r" b="b"/>
            <a:pathLst>
              <a:path w="6172200" h="685800">
                <a:moveTo>
                  <a:pt x="0" y="114300"/>
                </a:moveTo>
                <a:lnTo>
                  <a:pt x="8983" y="69812"/>
                </a:lnTo>
                <a:lnTo>
                  <a:pt x="33480" y="33480"/>
                </a:lnTo>
                <a:lnTo>
                  <a:pt x="69812" y="8983"/>
                </a:lnTo>
                <a:lnTo>
                  <a:pt x="114300" y="0"/>
                </a:lnTo>
                <a:lnTo>
                  <a:pt x="6057900" y="0"/>
                </a:lnTo>
                <a:lnTo>
                  <a:pt x="6102387" y="8983"/>
                </a:lnTo>
                <a:lnTo>
                  <a:pt x="6138719" y="33480"/>
                </a:lnTo>
                <a:lnTo>
                  <a:pt x="6163216" y="69812"/>
                </a:lnTo>
                <a:lnTo>
                  <a:pt x="6172200" y="114300"/>
                </a:lnTo>
                <a:lnTo>
                  <a:pt x="6172200" y="571500"/>
                </a:lnTo>
                <a:lnTo>
                  <a:pt x="6163216" y="615987"/>
                </a:lnTo>
                <a:lnTo>
                  <a:pt x="6138719" y="652319"/>
                </a:lnTo>
                <a:lnTo>
                  <a:pt x="6102387" y="676816"/>
                </a:lnTo>
                <a:lnTo>
                  <a:pt x="6057900" y="685800"/>
                </a:lnTo>
                <a:lnTo>
                  <a:pt x="114300" y="685800"/>
                </a:lnTo>
                <a:lnTo>
                  <a:pt x="69812" y="676816"/>
                </a:lnTo>
                <a:lnTo>
                  <a:pt x="33480" y="652319"/>
                </a:lnTo>
                <a:lnTo>
                  <a:pt x="8983" y="615987"/>
                </a:lnTo>
                <a:lnTo>
                  <a:pt x="0" y="571500"/>
                </a:lnTo>
                <a:lnTo>
                  <a:pt x="0" y="114300"/>
                </a:lnTo>
                <a:close/>
              </a:path>
            </a:pathLst>
          </a:custGeom>
          <a:ln w="38100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709673" y="1733169"/>
            <a:ext cx="5615940" cy="622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四、經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費</a:t>
            </a: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編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列</a:t>
            </a: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原則及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基</a:t>
            </a: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準</a:t>
            </a:r>
            <a:endParaRPr sz="4000">
              <a:latin typeface="Microsoft YaHei"/>
              <a:cs typeface="Microsoft YaHei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95"/>
              </a:lnSpc>
            </a:pPr>
            <a:r>
              <a:rPr spc="-5" dirty="0"/>
              <a:t>教育部國民及學前教育署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4568" y="582168"/>
            <a:ext cx="725424" cy="725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5800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53896" y="582168"/>
            <a:ext cx="6342887" cy="7254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09088" y="435863"/>
            <a:ext cx="4184904" cy="11826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06525" y="533400"/>
            <a:ext cx="6294755" cy="720725"/>
          </a:xfrm>
          <a:prstGeom prst="rect">
            <a:avLst/>
          </a:prstGeom>
          <a:solidFill>
            <a:srgbClr val="66FF33"/>
          </a:solidFill>
        </p:spPr>
        <p:txBody>
          <a:bodyPr vert="horz" wrap="square" lIns="0" tIns="6350" rIns="0" bIns="0" rtlCol="0">
            <a:spAutoFit/>
          </a:bodyPr>
          <a:lstStyle/>
          <a:p>
            <a:pPr marL="1491615">
              <a:lnSpc>
                <a:spcPct val="100000"/>
              </a:lnSpc>
              <a:spcBef>
                <a:spcPts val="50"/>
              </a:spcBef>
            </a:pPr>
            <a:r>
              <a:rPr sz="4400" spc="-5" dirty="0">
                <a:solidFill>
                  <a:srgbClr val="333399"/>
                </a:solidFill>
              </a:rPr>
              <a:t>經費補助要</a:t>
            </a:r>
            <a:r>
              <a:rPr sz="4400" spc="-5" dirty="0">
                <a:solidFill>
                  <a:srgbClr val="000000"/>
                </a:solidFill>
              </a:rPr>
              <a:t>點</a:t>
            </a:r>
            <a:endParaRPr sz="4400"/>
          </a:p>
        </p:txBody>
      </p:sp>
      <p:sp>
        <p:nvSpPr>
          <p:cNvPr id="7" name="object 7"/>
          <p:cNvSpPr/>
          <p:nvPr/>
        </p:nvSpPr>
        <p:spPr>
          <a:xfrm>
            <a:off x="7748016" y="582168"/>
            <a:ext cx="728472" cy="7254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01026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35749" y="2057400"/>
            <a:ext cx="8358162" cy="430964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35749" y="2057400"/>
            <a:ext cx="8358505" cy="4309745"/>
          </a:xfrm>
          <a:custGeom>
            <a:avLst/>
            <a:gdLst/>
            <a:ahLst/>
            <a:cxnLst/>
            <a:rect l="l" t="t" r="r" b="b"/>
            <a:pathLst>
              <a:path w="8358505" h="4309745">
                <a:moveTo>
                  <a:pt x="0" y="718312"/>
                </a:moveTo>
                <a:lnTo>
                  <a:pt x="1527" y="671078"/>
                </a:lnTo>
                <a:lnTo>
                  <a:pt x="6048" y="624662"/>
                </a:lnTo>
                <a:lnTo>
                  <a:pt x="13466" y="579156"/>
                </a:lnTo>
                <a:lnTo>
                  <a:pt x="23688" y="534656"/>
                </a:lnTo>
                <a:lnTo>
                  <a:pt x="36618" y="491256"/>
                </a:lnTo>
                <a:lnTo>
                  <a:pt x="52163" y="449051"/>
                </a:lnTo>
                <a:lnTo>
                  <a:pt x="70227" y="408135"/>
                </a:lnTo>
                <a:lnTo>
                  <a:pt x="90715" y="368603"/>
                </a:lnTo>
                <a:lnTo>
                  <a:pt x="113534" y="330550"/>
                </a:lnTo>
                <a:lnTo>
                  <a:pt x="138588" y="294071"/>
                </a:lnTo>
                <a:lnTo>
                  <a:pt x="165783" y="259259"/>
                </a:lnTo>
                <a:lnTo>
                  <a:pt x="195025" y="226209"/>
                </a:lnTo>
                <a:lnTo>
                  <a:pt x="226217" y="195017"/>
                </a:lnTo>
                <a:lnTo>
                  <a:pt x="259267" y="165776"/>
                </a:lnTo>
                <a:lnTo>
                  <a:pt x="294079" y="138582"/>
                </a:lnTo>
                <a:lnTo>
                  <a:pt x="330558" y="113528"/>
                </a:lnTo>
                <a:lnTo>
                  <a:pt x="368611" y="90711"/>
                </a:lnTo>
                <a:lnTo>
                  <a:pt x="408141" y="70223"/>
                </a:lnTo>
                <a:lnTo>
                  <a:pt x="449056" y="52160"/>
                </a:lnTo>
                <a:lnTo>
                  <a:pt x="491259" y="36616"/>
                </a:lnTo>
                <a:lnTo>
                  <a:pt x="534657" y="23686"/>
                </a:lnTo>
                <a:lnTo>
                  <a:pt x="579154" y="13465"/>
                </a:lnTo>
                <a:lnTo>
                  <a:pt x="624657" y="6047"/>
                </a:lnTo>
                <a:lnTo>
                  <a:pt x="671070" y="1527"/>
                </a:lnTo>
                <a:lnTo>
                  <a:pt x="718299" y="0"/>
                </a:lnTo>
                <a:lnTo>
                  <a:pt x="7639850" y="0"/>
                </a:lnTo>
                <a:lnTo>
                  <a:pt x="7687083" y="1527"/>
                </a:lnTo>
                <a:lnTo>
                  <a:pt x="7733499" y="6047"/>
                </a:lnTo>
                <a:lnTo>
                  <a:pt x="7779005" y="13465"/>
                </a:lnTo>
                <a:lnTo>
                  <a:pt x="7823505" y="23686"/>
                </a:lnTo>
                <a:lnTo>
                  <a:pt x="7866905" y="36616"/>
                </a:lnTo>
                <a:lnTo>
                  <a:pt x="7909110" y="52160"/>
                </a:lnTo>
                <a:lnTo>
                  <a:pt x="7950026" y="70223"/>
                </a:lnTo>
                <a:lnTo>
                  <a:pt x="7989558" y="90711"/>
                </a:lnTo>
                <a:lnTo>
                  <a:pt x="8027611" y="113528"/>
                </a:lnTo>
                <a:lnTo>
                  <a:pt x="8064091" y="138582"/>
                </a:lnTo>
                <a:lnTo>
                  <a:pt x="8098902" y="165776"/>
                </a:lnTo>
                <a:lnTo>
                  <a:pt x="8131952" y="195017"/>
                </a:lnTo>
                <a:lnTo>
                  <a:pt x="8163144" y="226209"/>
                </a:lnTo>
                <a:lnTo>
                  <a:pt x="8192385" y="259259"/>
                </a:lnTo>
                <a:lnTo>
                  <a:pt x="8219579" y="294071"/>
                </a:lnTo>
                <a:lnTo>
                  <a:pt x="8244633" y="330550"/>
                </a:lnTo>
                <a:lnTo>
                  <a:pt x="8267451" y="368603"/>
                </a:lnTo>
                <a:lnTo>
                  <a:pt x="8287938" y="408135"/>
                </a:lnTo>
                <a:lnTo>
                  <a:pt x="8306001" y="449051"/>
                </a:lnTo>
                <a:lnTo>
                  <a:pt x="8321545" y="491256"/>
                </a:lnTo>
                <a:lnTo>
                  <a:pt x="8334475" y="534656"/>
                </a:lnTo>
                <a:lnTo>
                  <a:pt x="8344696" y="579156"/>
                </a:lnTo>
                <a:lnTo>
                  <a:pt x="8352114" y="624662"/>
                </a:lnTo>
                <a:lnTo>
                  <a:pt x="8356634" y="671078"/>
                </a:lnTo>
                <a:lnTo>
                  <a:pt x="8358162" y="718312"/>
                </a:lnTo>
                <a:lnTo>
                  <a:pt x="8358162" y="3591356"/>
                </a:lnTo>
                <a:lnTo>
                  <a:pt x="8356634" y="3638584"/>
                </a:lnTo>
                <a:lnTo>
                  <a:pt x="8352114" y="3684995"/>
                </a:lnTo>
                <a:lnTo>
                  <a:pt x="8344696" y="3730497"/>
                </a:lnTo>
                <a:lnTo>
                  <a:pt x="8334475" y="3774993"/>
                </a:lnTo>
                <a:lnTo>
                  <a:pt x="8321545" y="3818390"/>
                </a:lnTo>
                <a:lnTo>
                  <a:pt x="8306001" y="3860592"/>
                </a:lnTo>
                <a:lnTo>
                  <a:pt x="8287938" y="3901506"/>
                </a:lnTo>
                <a:lnTo>
                  <a:pt x="8267451" y="3941036"/>
                </a:lnTo>
                <a:lnTo>
                  <a:pt x="8244633" y="3979088"/>
                </a:lnTo>
                <a:lnTo>
                  <a:pt x="8219579" y="4015566"/>
                </a:lnTo>
                <a:lnTo>
                  <a:pt x="8192385" y="4050378"/>
                </a:lnTo>
                <a:lnTo>
                  <a:pt x="8163144" y="4083427"/>
                </a:lnTo>
                <a:lnTo>
                  <a:pt x="8131952" y="4114619"/>
                </a:lnTo>
                <a:lnTo>
                  <a:pt x="8098902" y="4143860"/>
                </a:lnTo>
                <a:lnTo>
                  <a:pt x="8064091" y="4171055"/>
                </a:lnTo>
                <a:lnTo>
                  <a:pt x="8027611" y="4196109"/>
                </a:lnTo>
                <a:lnTo>
                  <a:pt x="7989558" y="4218927"/>
                </a:lnTo>
                <a:lnTo>
                  <a:pt x="7950026" y="4239416"/>
                </a:lnTo>
                <a:lnTo>
                  <a:pt x="7909110" y="4257480"/>
                </a:lnTo>
                <a:lnTo>
                  <a:pt x="7866905" y="4273024"/>
                </a:lnTo>
                <a:lnTo>
                  <a:pt x="7823505" y="4285954"/>
                </a:lnTo>
                <a:lnTo>
                  <a:pt x="7779005" y="4296176"/>
                </a:lnTo>
                <a:lnTo>
                  <a:pt x="7733499" y="4303595"/>
                </a:lnTo>
                <a:lnTo>
                  <a:pt x="7687083" y="4308115"/>
                </a:lnTo>
                <a:lnTo>
                  <a:pt x="7639850" y="4309643"/>
                </a:lnTo>
                <a:lnTo>
                  <a:pt x="718299" y="4309643"/>
                </a:lnTo>
                <a:lnTo>
                  <a:pt x="671070" y="4308115"/>
                </a:lnTo>
                <a:lnTo>
                  <a:pt x="624657" y="4303595"/>
                </a:lnTo>
                <a:lnTo>
                  <a:pt x="579154" y="4296176"/>
                </a:lnTo>
                <a:lnTo>
                  <a:pt x="534657" y="4285954"/>
                </a:lnTo>
                <a:lnTo>
                  <a:pt x="491259" y="4273024"/>
                </a:lnTo>
                <a:lnTo>
                  <a:pt x="449056" y="4257480"/>
                </a:lnTo>
                <a:lnTo>
                  <a:pt x="408141" y="4239416"/>
                </a:lnTo>
                <a:lnTo>
                  <a:pt x="368611" y="4218927"/>
                </a:lnTo>
                <a:lnTo>
                  <a:pt x="330558" y="4196109"/>
                </a:lnTo>
                <a:lnTo>
                  <a:pt x="294079" y="4171055"/>
                </a:lnTo>
                <a:lnTo>
                  <a:pt x="259267" y="4143860"/>
                </a:lnTo>
                <a:lnTo>
                  <a:pt x="226217" y="4114619"/>
                </a:lnTo>
                <a:lnTo>
                  <a:pt x="195025" y="4083427"/>
                </a:lnTo>
                <a:lnTo>
                  <a:pt x="165783" y="4050378"/>
                </a:lnTo>
                <a:lnTo>
                  <a:pt x="138588" y="4015566"/>
                </a:lnTo>
                <a:lnTo>
                  <a:pt x="113534" y="3979088"/>
                </a:lnTo>
                <a:lnTo>
                  <a:pt x="90715" y="3941036"/>
                </a:lnTo>
                <a:lnTo>
                  <a:pt x="70227" y="3901506"/>
                </a:lnTo>
                <a:lnTo>
                  <a:pt x="52163" y="3860592"/>
                </a:lnTo>
                <a:lnTo>
                  <a:pt x="36618" y="3818390"/>
                </a:lnTo>
                <a:lnTo>
                  <a:pt x="23688" y="3774993"/>
                </a:lnTo>
                <a:lnTo>
                  <a:pt x="13466" y="3730497"/>
                </a:lnTo>
                <a:lnTo>
                  <a:pt x="6048" y="3684995"/>
                </a:lnTo>
                <a:lnTo>
                  <a:pt x="1527" y="3638584"/>
                </a:lnTo>
                <a:lnTo>
                  <a:pt x="0" y="3591356"/>
                </a:lnTo>
                <a:lnTo>
                  <a:pt x="0" y="718312"/>
                </a:lnTo>
                <a:close/>
              </a:path>
            </a:pathLst>
          </a:custGeom>
          <a:ln w="380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25246" y="2678429"/>
            <a:ext cx="7750809" cy="36722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86055">
              <a:lnSpc>
                <a:spcPct val="100000"/>
              </a:lnSpc>
            </a:pPr>
            <a:r>
              <a:rPr sz="2200" b="1" spc="5" dirty="0">
                <a:solidFill>
                  <a:srgbClr val="333399"/>
                </a:solidFill>
                <a:latin typeface="Times New Roman"/>
                <a:cs typeface="Times New Roman"/>
              </a:rPr>
              <a:t>(</a:t>
            </a:r>
            <a:r>
              <a:rPr sz="22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二</a:t>
            </a:r>
            <a:r>
              <a:rPr sz="2200" b="1" spc="5" dirty="0">
                <a:solidFill>
                  <a:srgbClr val="333399"/>
                </a:solidFill>
                <a:latin typeface="Times New Roman"/>
                <a:cs typeface="Times New Roman"/>
              </a:rPr>
              <a:t>)</a:t>
            </a:r>
            <a:r>
              <a:rPr sz="22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經費編列基準  </a:t>
            </a:r>
            <a:r>
              <a:rPr sz="22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經常門、資本門經費編列基準應依中央政府總預算編製作業手  </a:t>
            </a:r>
            <a:r>
              <a:rPr sz="2200" b="1" dirty="0">
                <a:solidFill>
                  <a:srgbClr val="333399"/>
                </a:solidFill>
                <a:latin typeface="Microsoft YaHei"/>
                <a:cs typeface="Microsoft YaHei"/>
              </a:rPr>
              <a:t>冊規定編列，並依下列說明編列：</a:t>
            </a:r>
            <a:endParaRPr sz="2200">
              <a:latin typeface="Microsoft YaHei"/>
              <a:cs typeface="Microsoft YaHei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2200" b="1" spc="15" dirty="0">
                <a:solidFill>
                  <a:srgbClr val="333399"/>
                </a:solidFill>
                <a:latin typeface="Times New Roman"/>
                <a:cs typeface="Times New Roman"/>
              </a:rPr>
              <a:t>1.</a:t>
            </a:r>
            <a:r>
              <a:rPr sz="2200" b="1" spc="15" dirty="0">
                <a:solidFill>
                  <a:srgbClr val="333399"/>
                </a:solidFill>
                <a:latin typeface="Microsoft YaHei"/>
                <a:cs typeface="Microsoft YaHei"/>
              </a:rPr>
              <a:t>經常門</a:t>
            </a:r>
            <a:endParaRPr sz="2200">
              <a:latin typeface="Microsoft YaHei"/>
              <a:cs typeface="Microsoft YaHei"/>
            </a:endParaRPr>
          </a:p>
          <a:p>
            <a:pPr marL="469900" marR="5080" indent="-457200" algn="just">
              <a:lnSpc>
                <a:spcPct val="100000"/>
              </a:lnSpc>
              <a:spcBef>
                <a:spcPts val="1200"/>
              </a:spcBef>
            </a:pPr>
            <a:r>
              <a:rPr sz="2200" b="1" dirty="0">
                <a:solidFill>
                  <a:srgbClr val="333399"/>
                </a:solidFill>
                <a:latin typeface="Times New Roman"/>
                <a:cs typeface="Times New Roman"/>
              </a:rPr>
              <a:t>(1) </a:t>
            </a:r>
            <a:r>
              <a:rPr sz="2200" b="1" dirty="0">
                <a:solidFill>
                  <a:srgbClr val="333399"/>
                </a:solidFill>
                <a:latin typeface="Microsoft YaHei"/>
                <a:cs typeface="Microsoft YaHei"/>
              </a:rPr>
              <a:t>除依「教育部補助及委辦計畫經費編列基準表」之規定外，  </a:t>
            </a:r>
            <a:r>
              <a:rPr sz="22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並得編列學生獎（助）學金、教師進修費用、設備維護費、  </a:t>
            </a:r>
            <a:r>
              <a:rPr sz="22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材料費</a:t>
            </a:r>
            <a:r>
              <a:rPr sz="2200" b="1" spc="-20" dirty="0">
                <a:solidFill>
                  <a:srgbClr val="333399"/>
                </a:solidFill>
                <a:latin typeface="Microsoft YaHei"/>
                <a:cs typeface="Microsoft YaHei"/>
              </a:rPr>
              <a:t>、</a:t>
            </a:r>
            <a:r>
              <a:rPr sz="22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租車</a:t>
            </a:r>
            <a:r>
              <a:rPr sz="2200" b="1" spc="-20" dirty="0">
                <a:solidFill>
                  <a:srgbClr val="333399"/>
                </a:solidFill>
                <a:latin typeface="Microsoft YaHei"/>
                <a:cs typeface="Microsoft YaHei"/>
              </a:rPr>
              <a:t>費</a:t>
            </a:r>
            <a:r>
              <a:rPr sz="22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及一</a:t>
            </a:r>
            <a:r>
              <a:rPr sz="2200" b="1" spc="-20" dirty="0">
                <a:solidFill>
                  <a:srgbClr val="333399"/>
                </a:solidFill>
                <a:latin typeface="Microsoft YaHei"/>
                <a:cs typeface="Microsoft YaHei"/>
              </a:rPr>
              <a:t>萬</a:t>
            </a:r>
            <a:r>
              <a:rPr sz="2200" b="1" spc="-10" dirty="0">
                <a:solidFill>
                  <a:srgbClr val="333399"/>
                </a:solidFill>
                <a:latin typeface="Microsoft YaHei"/>
                <a:cs typeface="Microsoft YaHei"/>
              </a:rPr>
              <a:t>元</a:t>
            </a:r>
            <a:r>
              <a:rPr sz="22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以下之</a:t>
            </a:r>
            <a:r>
              <a:rPr sz="2200" b="1" spc="-20" dirty="0">
                <a:solidFill>
                  <a:srgbClr val="333399"/>
                </a:solidFill>
                <a:latin typeface="Microsoft YaHei"/>
                <a:cs typeface="Microsoft YaHei"/>
              </a:rPr>
              <a:t>軟</a:t>
            </a:r>
            <a:r>
              <a:rPr sz="22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體設</a:t>
            </a:r>
            <a:r>
              <a:rPr sz="2200" b="1" spc="-20" dirty="0">
                <a:solidFill>
                  <a:srgbClr val="333399"/>
                </a:solidFill>
                <a:latin typeface="Microsoft YaHei"/>
                <a:cs typeface="Microsoft YaHei"/>
              </a:rPr>
              <a:t>計</a:t>
            </a:r>
            <a:r>
              <a:rPr sz="22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費、</a:t>
            </a:r>
            <a:r>
              <a:rPr sz="2200" b="1" spc="-20" dirty="0">
                <a:solidFill>
                  <a:srgbClr val="333399"/>
                </a:solidFill>
                <a:latin typeface="Microsoft YaHei"/>
                <a:cs typeface="Microsoft YaHei"/>
              </a:rPr>
              <a:t>軟體</a:t>
            </a:r>
            <a:r>
              <a:rPr sz="2200" b="1" spc="5" dirty="0">
                <a:solidFill>
                  <a:srgbClr val="333399"/>
                </a:solidFill>
                <a:latin typeface="Microsoft YaHei"/>
                <a:cs typeface="Microsoft YaHei"/>
              </a:rPr>
              <a:t>授權費及  </a:t>
            </a:r>
            <a:r>
              <a:rPr sz="2200" b="1" dirty="0">
                <a:solidFill>
                  <a:srgbClr val="FF0000"/>
                </a:solidFill>
                <a:latin typeface="Microsoft YaHei"/>
                <a:cs typeface="Microsoft YaHei"/>
              </a:rPr>
              <a:t>物品</a:t>
            </a:r>
            <a:r>
              <a:rPr sz="2200" b="1" dirty="0">
                <a:solidFill>
                  <a:srgbClr val="333399"/>
                </a:solidFill>
                <a:latin typeface="Microsoft YaHei"/>
                <a:cs typeface="Microsoft YaHei"/>
              </a:rPr>
              <a:t>費等。</a:t>
            </a:r>
            <a:r>
              <a:rPr sz="1800" b="1" dirty="0">
                <a:solidFill>
                  <a:srgbClr val="333399"/>
                </a:solidFill>
                <a:latin typeface="Microsoft YaHei"/>
                <a:cs typeface="Microsoft YaHei"/>
              </a:rPr>
              <a:t>(“一萬元以下”係指以單價計之</a:t>
            </a:r>
            <a:r>
              <a:rPr sz="1800" b="1" dirty="0">
                <a:solidFill>
                  <a:srgbClr val="333399"/>
                </a:solidFill>
                <a:latin typeface="Courier New"/>
                <a:cs typeface="Courier New"/>
              </a:rPr>
              <a:t>)</a:t>
            </a:r>
            <a:endParaRPr sz="18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2200" b="1" dirty="0">
                <a:solidFill>
                  <a:srgbClr val="333399"/>
                </a:solidFill>
                <a:latin typeface="Times New Roman"/>
                <a:cs typeface="Times New Roman"/>
              </a:rPr>
              <a:t>(2)</a:t>
            </a:r>
            <a:r>
              <a:rPr sz="2200" b="1" spc="-15" dirty="0">
                <a:solidFill>
                  <a:srgbClr val="333399"/>
                </a:solidFill>
                <a:latin typeface="Times New Roman"/>
                <a:cs typeface="Times New Roman"/>
              </a:rPr>
              <a:t> </a:t>
            </a:r>
            <a:r>
              <a:rPr sz="2200" b="1" dirty="0">
                <a:solidFill>
                  <a:srgbClr val="FF0000"/>
                </a:solidFill>
                <a:latin typeface="Microsoft YaHei"/>
                <a:cs typeface="Microsoft YaHei"/>
              </a:rPr>
              <a:t>材料費</a:t>
            </a:r>
            <a:r>
              <a:rPr sz="2200" b="1" dirty="0">
                <a:solidFill>
                  <a:srgbClr val="333399"/>
                </a:solidFill>
                <a:latin typeface="Microsoft YaHei"/>
                <a:cs typeface="Microsoft YaHei"/>
              </a:rPr>
              <a:t>，以計畫書所列之學生人數及活動次數，</a:t>
            </a:r>
            <a:r>
              <a:rPr sz="2200" b="1" dirty="0">
                <a:solidFill>
                  <a:srgbClr val="FF0000"/>
                </a:solidFill>
                <a:latin typeface="Microsoft YaHei"/>
                <a:cs typeface="Microsoft YaHei"/>
              </a:rPr>
              <a:t>每人每次二</a:t>
            </a:r>
            <a:endParaRPr sz="2200">
              <a:latin typeface="Microsoft YaHei"/>
              <a:cs typeface="Microsoft YaHei"/>
            </a:endParaRPr>
          </a:p>
          <a:p>
            <a:pPr marL="372110">
              <a:lnSpc>
                <a:spcPct val="100000"/>
              </a:lnSpc>
            </a:pPr>
            <a:r>
              <a:rPr sz="2200" b="1" dirty="0">
                <a:solidFill>
                  <a:srgbClr val="FF0000"/>
                </a:solidFill>
                <a:latin typeface="Microsoft YaHei"/>
                <a:cs typeface="Microsoft YaHei"/>
              </a:rPr>
              <a:t>百元</a:t>
            </a:r>
            <a:r>
              <a:rPr sz="2200" b="1" dirty="0">
                <a:solidFill>
                  <a:srgbClr val="333399"/>
                </a:solidFill>
                <a:latin typeface="Microsoft YaHei"/>
                <a:cs typeface="Microsoft YaHei"/>
              </a:rPr>
              <a:t>計算之。</a:t>
            </a:r>
            <a:endParaRPr sz="2200">
              <a:latin typeface="Microsoft YaHei"/>
              <a:cs typeface="Microsoft YaHe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428750" y="1714500"/>
            <a:ext cx="6172200" cy="685800"/>
          </a:xfrm>
          <a:custGeom>
            <a:avLst/>
            <a:gdLst/>
            <a:ahLst/>
            <a:cxnLst/>
            <a:rect l="l" t="t" r="r" b="b"/>
            <a:pathLst>
              <a:path w="6172200" h="685800">
                <a:moveTo>
                  <a:pt x="6057900" y="0"/>
                </a:moveTo>
                <a:lnTo>
                  <a:pt x="114300" y="0"/>
                </a:lnTo>
                <a:lnTo>
                  <a:pt x="69812" y="8983"/>
                </a:lnTo>
                <a:lnTo>
                  <a:pt x="33480" y="33480"/>
                </a:lnTo>
                <a:lnTo>
                  <a:pt x="8983" y="69812"/>
                </a:lnTo>
                <a:lnTo>
                  <a:pt x="0" y="114300"/>
                </a:lnTo>
                <a:lnTo>
                  <a:pt x="0" y="571500"/>
                </a:lnTo>
                <a:lnTo>
                  <a:pt x="8983" y="615987"/>
                </a:lnTo>
                <a:lnTo>
                  <a:pt x="33480" y="652319"/>
                </a:lnTo>
                <a:lnTo>
                  <a:pt x="69812" y="676816"/>
                </a:lnTo>
                <a:lnTo>
                  <a:pt x="114300" y="685800"/>
                </a:lnTo>
                <a:lnTo>
                  <a:pt x="6057900" y="685800"/>
                </a:lnTo>
                <a:lnTo>
                  <a:pt x="6102387" y="676816"/>
                </a:lnTo>
                <a:lnTo>
                  <a:pt x="6138719" y="652319"/>
                </a:lnTo>
                <a:lnTo>
                  <a:pt x="6163216" y="615987"/>
                </a:lnTo>
                <a:lnTo>
                  <a:pt x="6172200" y="571500"/>
                </a:lnTo>
                <a:lnTo>
                  <a:pt x="6172200" y="114300"/>
                </a:lnTo>
                <a:lnTo>
                  <a:pt x="6163216" y="69812"/>
                </a:lnTo>
                <a:lnTo>
                  <a:pt x="6138719" y="33480"/>
                </a:lnTo>
                <a:lnTo>
                  <a:pt x="6102387" y="8983"/>
                </a:lnTo>
                <a:lnTo>
                  <a:pt x="6057900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428750" y="1714500"/>
            <a:ext cx="6172200" cy="685800"/>
          </a:xfrm>
          <a:custGeom>
            <a:avLst/>
            <a:gdLst/>
            <a:ahLst/>
            <a:cxnLst/>
            <a:rect l="l" t="t" r="r" b="b"/>
            <a:pathLst>
              <a:path w="6172200" h="685800">
                <a:moveTo>
                  <a:pt x="0" y="114300"/>
                </a:moveTo>
                <a:lnTo>
                  <a:pt x="8983" y="69812"/>
                </a:lnTo>
                <a:lnTo>
                  <a:pt x="33480" y="33480"/>
                </a:lnTo>
                <a:lnTo>
                  <a:pt x="69812" y="8983"/>
                </a:lnTo>
                <a:lnTo>
                  <a:pt x="114300" y="0"/>
                </a:lnTo>
                <a:lnTo>
                  <a:pt x="6057900" y="0"/>
                </a:lnTo>
                <a:lnTo>
                  <a:pt x="6102387" y="8983"/>
                </a:lnTo>
                <a:lnTo>
                  <a:pt x="6138719" y="33480"/>
                </a:lnTo>
                <a:lnTo>
                  <a:pt x="6163216" y="69812"/>
                </a:lnTo>
                <a:lnTo>
                  <a:pt x="6172200" y="114300"/>
                </a:lnTo>
                <a:lnTo>
                  <a:pt x="6172200" y="571500"/>
                </a:lnTo>
                <a:lnTo>
                  <a:pt x="6163216" y="615987"/>
                </a:lnTo>
                <a:lnTo>
                  <a:pt x="6138719" y="652319"/>
                </a:lnTo>
                <a:lnTo>
                  <a:pt x="6102387" y="676816"/>
                </a:lnTo>
                <a:lnTo>
                  <a:pt x="6057900" y="685800"/>
                </a:lnTo>
                <a:lnTo>
                  <a:pt x="114300" y="685800"/>
                </a:lnTo>
                <a:lnTo>
                  <a:pt x="69812" y="676816"/>
                </a:lnTo>
                <a:lnTo>
                  <a:pt x="33480" y="652319"/>
                </a:lnTo>
                <a:lnTo>
                  <a:pt x="8983" y="615987"/>
                </a:lnTo>
                <a:lnTo>
                  <a:pt x="0" y="571500"/>
                </a:lnTo>
                <a:lnTo>
                  <a:pt x="0" y="114300"/>
                </a:lnTo>
                <a:close/>
              </a:path>
            </a:pathLst>
          </a:custGeom>
          <a:ln w="38100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709673" y="1733169"/>
            <a:ext cx="5615940" cy="622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四、經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費</a:t>
            </a: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編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列</a:t>
            </a: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原則及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基</a:t>
            </a: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準</a:t>
            </a:r>
            <a:endParaRPr sz="4000">
              <a:latin typeface="Microsoft YaHei"/>
              <a:cs typeface="Microsoft YaHei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95"/>
              </a:lnSpc>
            </a:pPr>
            <a:r>
              <a:rPr spc="-5" dirty="0"/>
              <a:t>教育部國民及學前教育署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4568" y="582168"/>
            <a:ext cx="725424" cy="725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5800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53896" y="582168"/>
            <a:ext cx="6342887" cy="7254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09088" y="435863"/>
            <a:ext cx="4184904" cy="11826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06525" y="533400"/>
            <a:ext cx="6294755" cy="720725"/>
          </a:xfrm>
          <a:prstGeom prst="rect">
            <a:avLst/>
          </a:prstGeom>
          <a:solidFill>
            <a:srgbClr val="66FF33"/>
          </a:solidFill>
        </p:spPr>
        <p:txBody>
          <a:bodyPr vert="horz" wrap="square" lIns="0" tIns="6350" rIns="0" bIns="0" rtlCol="0">
            <a:spAutoFit/>
          </a:bodyPr>
          <a:lstStyle/>
          <a:p>
            <a:pPr marL="1491615">
              <a:lnSpc>
                <a:spcPct val="100000"/>
              </a:lnSpc>
              <a:spcBef>
                <a:spcPts val="50"/>
              </a:spcBef>
            </a:pPr>
            <a:r>
              <a:rPr sz="4400" spc="-5" dirty="0">
                <a:solidFill>
                  <a:srgbClr val="333399"/>
                </a:solidFill>
              </a:rPr>
              <a:t>經費補助要點</a:t>
            </a:r>
            <a:endParaRPr sz="4400"/>
          </a:p>
        </p:txBody>
      </p:sp>
      <p:sp>
        <p:nvSpPr>
          <p:cNvPr id="7" name="object 7"/>
          <p:cNvSpPr/>
          <p:nvPr/>
        </p:nvSpPr>
        <p:spPr>
          <a:xfrm>
            <a:off x="7748016" y="582168"/>
            <a:ext cx="728472" cy="7254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01026" y="533400"/>
            <a:ext cx="720725" cy="720725"/>
          </a:xfrm>
          <a:custGeom>
            <a:avLst/>
            <a:gdLst/>
            <a:ahLst/>
            <a:cxnLst/>
            <a:rect l="l" t="t" r="r" b="b"/>
            <a:pathLst>
              <a:path w="720725" h="720725">
                <a:moveTo>
                  <a:pt x="0" y="720725"/>
                </a:moveTo>
                <a:lnTo>
                  <a:pt x="720725" y="720725"/>
                </a:lnTo>
                <a:lnTo>
                  <a:pt x="720725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00062" y="2071751"/>
            <a:ext cx="8358187" cy="435593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00062" y="2071751"/>
            <a:ext cx="8358505" cy="4356100"/>
          </a:xfrm>
          <a:custGeom>
            <a:avLst/>
            <a:gdLst/>
            <a:ahLst/>
            <a:cxnLst/>
            <a:rect l="l" t="t" r="r" b="b"/>
            <a:pathLst>
              <a:path w="8358505" h="4356100">
                <a:moveTo>
                  <a:pt x="0" y="725932"/>
                </a:moveTo>
                <a:lnTo>
                  <a:pt x="1544" y="678199"/>
                </a:lnTo>
                <a:lnTo>
                  <a:pt x="6113" y="631292"/>
                </a:lnTo>
                <a:lnTo>
                  <a:pt x="13611" y="585305"/>
                </a:lnTo>
                <a:lnTo>
                  <a:pt x="23943" y="540334"/>
                </a:lnTo>
                <a:lnTo>
                  <a:pt x="37012" y="496474"/>
                </a:lnTo>
                <a:lnTo>
                  <a:pt x="52723" y="453822"/>
                </a:lnTo>
                <a:lnTo>
                  <a:pt x="70981" y="412472"/>
                </a:lnTo>
                <a:lnTo>
                  <a:pt x="91690" y="372521"/>
                </a:lnTo>
                <a:lnTo>
                  <a:pt x="114754" y="334065"/>
                </a:lnTo>
                <a:lnTo>
                  <a:pt x="140077" y="297198"/>
                </a:lnTo>
                <a:lnTo>
                  <a:pt x="167565" y="262016"/>
                </a:lnTo>
                <a:lnTo>
                  <a:pt x="197120" y="228616"/>
                </a:lnTo>
                <a:lnTo>
                  <a:pt x="228648" y="197092"/>
                </a:lnTo>
                <a:lnTo>
                  <a:pt x="262053" y="167541"/>
                </a:lnTo>
                <a:lnTo>
                  <a:pt x="297239" y="140057"/>
                </a:lnTo>
                <a:lnTo>
                  <a:pt x="334110" y="114737"/>
                </a:lnTo>
                <a:lnTo>
                  <a:pt x="372572" y="91677"/>
                </a:lnTo>
                <a:lnTo>
                  <a:pt x="412528" y="70971"/>
                </a:lnTo>
                <a:lnTo>
                  <a:pt x="453882" y="52715"/>
                </a:lnTo>
                <a:lnTo>
                  <a:pt x="496539" y="37006"/>
                </a:lnTo>
                <a:lnTo>
                  <a:pt x="540403" y="23939"/>
                </a:lnTo>
                <a:lnTo>
                  <a:pt x="585379" y="13609"/>
                </a:lnTo>
                <a:lnTo>
                  <a:pt x="631371" y="6112"/>
                </a:lnTo>
                <a:lnTo>
                  <a:pt x="678284" y="1544"/>
                </a:lnTo>
                <a:lnTo>
                  <a:pt x="726020" y="0"/>
                </a:lnTo>
                <a:lnTo>
                  <a:pt x="7632128" y="0"/>
                </a:lnTo>
                <a:lnTo>
                  <a:pt x="7679875" y="1544"/>
                </a:lnTo>
                <a:lnTo>
                  <a:pt x="7726796" y="6112"/>
                </a:lnTo>
                <a:lnTo>
                  <a:pt x="7772795" y="13609"/>
                </a:lnTo>
                <a:lnTo>
                  <a:pt x="7817778" y="23939"/>
                </a:lnTo>
                <a:lnTo>
                  <a:pt x="7861647" y="37006"/>
                </a:lnTo>
                <a:lnTo>
                  <a:pt x="7904309" y="52715"/>
                </a:lnTo>
                <a:lnTo>
                  <a:pt x="7945667" y="70971"/>
                </a:lnTo>
                <a:lnTo>
                  <a:pt x="7985625" y="91677"/>
                </a:lnTo>
                <a:lnTo>
                  <a:pt x="8024088" y="114737"/>
                </a:lnTo>
                <a:lnTo>
                  <a:pt x="8060961" y="140057"/>
                </a:lnTo>
                <a:lnTo>
                  <a:pt x="8096148" y="167541"/>
                </a:lnTo>
                <a:lnTo>
                  <a:pt x="8129553" y="197092"/>
                </a:lnTo>
                <a:lnTo>
                  <a:pt x="8161080" y="228616"/>
                </a:lnTo>
                <a:lnTo>
                  <a:pt x="8190635" y="262016"/>
                </a:lnTo>
                <a:lnTo>
                  <a:pt x="8218121" y="297198"/>
                </a:lnTo>
                <a:lnTo>
                  <a:pt x="8243443" y="334065"/>
                </a:lnTo>
                <a:lnTo>
                  <a:pt x="8266506" y="372521"/>
                </a:lnTo>
                <a:lnTo>
                  <a:pt x="8287213" y="412472"/>
                </a:lnTo>
                <a:lnTo>
                  <a:pt x="8305469" y="453822"/>
                </a:lnTo>
                <a:lnTo>
                  <a:pt x="8321179" y="496474"/>
                </a:lnTo>
                <a:lnTo>
                  <a:pt x="8334247" y="540334"/>
                </a:lnTo>
                <a:lnTo>
                  <a:pt x="8344577" y="585305"/>
                </a:lnTo>
                <a:lnTo>
                  <a:pt x="8352075" y="631292"/>
                </a:lnTo>
                <a:lnTo>
                  <a:pt x="8356643" y="678199"/>
                </a:lnTo>
                <a:lnTo>
                  <a:pt x="8358187" y="725932"/>
                </a:lnTo>
                <a:lnTo>
                  <a:pt x="8358187" y="3629926"/>
                </a:lnTo>
                <a:lnTo>
                  <a:pt x="8356643" y="3677662"/>
                </a:lnTo>
                <a:lnTo>
                  <a:pt x="8352075" y="3724572"/>
                </a:lnTo>
                <a:lnTo>
                  <a:pt x="8344577" y="3770563"/>
                </a:lnTo>
                <a:lnTo>
                  <a:pt x="8334247" y="3815538"/>
                </a:lnTo>
                <a:lnTo>
                  <a:pt x="8321179" y="3859401"/>
                </a:lnTo>
                <a:lnTo>
                  <a:pt x="8305469" y="3902058"/>
                </a:lnTo>
                <a:lnTo>
                  <a:pt x="8287213" y="3943411"/>
                </a:lnTo>
                <a:lnTo>
                  <a:pt x="8266506" y="3983366"/>
                </a:lnTo>
                <a:lnTo>
                  <a:pt x="8243443" y="4021827"/>
                </a:lnTo>
                <a:lnTo>
                  <a:pt x="8218121" y="4058698"/>
                </a:lnTo>
                <a:lnTo>
                  <a:pt x="8190635" y="4093883"/>
                </a:lnTo>
                <a:lnTo>
                  <a:pt x="8161080" y="4127288"/>
                </a:lnTo>
                <a:lnTo>
                  <a:pt x="8129553" y="4158815"/>
                </a:lnTo>
                <a:lnTo>
                  <a:pt x="8096148" y="4188370"/>
                </a:lnTo>
                <a:lnTo>
                  <a:pt x="8060961" y="4215857"/>
                </a:lnTo>
                <a:lnTo>
                  <a:pt x="8024088" y="4241180"/>
                </a:lnTo>
                <a:lnTo>
                  <a:pt x="7985625" y="4264244"/>
                </a:lnTo>
                <a:lnTo>
                  <a:pt x="7945667" y="4284953"/>
                </a:lnTo>
                <a:lnTo>
                  <a:pt x="7904309" y="4303211"/>
                </a:lnTo>
                <a:lnTo>
                  <a:pt x="7861647" y="4318922"/>
                </a:lnTo>
                <a:lnTo>
                  <a:pt x="7817778" y="4331991"/>
                </a:lnTo>
                <a:lnTo>
                  <a:pt x="7772795" y="4342323"/>
                </a:lnTo>
                <a:lnTo>
                  <a:pt x="7726796" y="4349821"/>
                </a:lnTo>
                <a:lnTo>
                  <a:pt x="7679875" y="4354390"/>
                </a:lnTo>
                <a:lnTo>
                  <a:pt x="7632128" y="4355934"/>
                </a:lnTo>
                <a:lnTo>
                  <a:pt x="726020" y="4355934"/>
                </a:lnTo>
                <a:lnTo>
                  <a:pt x="678284" y="4354390"/>
                </a:lnTo>
                <a:lnTo>
                  <a:pt x="631371" y="4349821"/>
                </a:lnTo>
                <a:lnTo>
                  <a:pt x="585379" y="4342323"/>
                </a:lnTo>
                <a:lnTo>
                  <a:pt x="540403" y="4331991"/>
                </a:lnTo>
                <a:lnTo>
                  <a:pt x="496539" y="4318922"/>
                </a:lnTo>
                <a:lnTo>
                  <a:pt x="453882" y="4303211"/>
                </a:lnTo>
                <a:lnTo>
                  <a:pt x="412528" y="4284953"/>
                </a:lnTo>
                <a:lnTo>
                  <a:pt x="372572" y="4264244"/>
                </a:lnTo>
                <a:lnTo>
                  <a:pt x="334110" y="4241180"/>
                </a:lnTo>
                <a:lnTo>
                  <a:pt x="297239" y="4215857"/>
                </a:lnTo>
                <a:lnTo>
                  <a:pt x="262053" y="4188370"/>
                </a:lnTo>
                <a:lnTo>
                  <a:pt x="228648" y="4158815"/>
                </a:lnTo>
                <a:lnTo>
                  <a:pt x="197120" y="4127288"/>
                </a:lnTo>
                <a:lnTo>
                  <a:pt x="167565" y="4093883"/>
                </a:lnTo>
                <a:lnTo>
                  <a:pt x="140077" y="4058698"/>
                </a:lnTo>
                <a:lnTo>
                  <a:pt x="114754" y="4021827"/>
                </a:lnTo>
                <a:lnTo>
                  <a:pt x="91690" y="3983366"/>
                </a:lnTo>
                <a:lnTo>
                  <a:pt x="70981" y="3943411"/>
                </a:lnTo>
                <a:lnTo>
                  <a:pt x="52723" y="3902058"/>
                </a:lnTo>
                <a:lnTo>
                  <a:pt x="37012" y="3859401"/>
                </a:lnTo>
                <a:lnTo>
                  <a:pt x="23943" y="3815538"/>
                </a:lnTo>
                <a:lnTo>
                  <a:pt x="13611" y="3770563"/>
                </a:lnTo>
                <a:lnTo>
                  <a:pt x="6113" y="3724572"/>
                </a:lnTo>
                <a:lnTo>
                  <a:pt x="1544" y="3677662"/>
                </a:lnTo>
                <a:lnTo>
                  <a:pt x="0" y="3629926"/>
                </a:lnTo>
                <a:lnTo>
                  <a:pt x="0" y="725932"/>
                </a:lnTo>
                <a:close/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91667" y="2692019"/>
            <a:ext cx="7780655" cy="37484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333399"/>
                </a:solidFill>
                <a:latin typeface="Times New Roman"/>
                <a:cs typeface="Times New Roman"/>
              </a:rPr>
              <a:t>(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二</a:t>
            </a:r>
            <a:r>
              <a:rPr sz="2400" b="1" dirty="0">
                <a:solidFill>
                  <a:srgbClr val="333399"/>
                </a:solidFill>
                <a:latin typeface="Times New Roman"/>
                <a:cs typeface="Times New Roman"/>
              </a:rPr>
              <a:t>)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經費編列基準</a:t>
            </a:r>
            <a:r>
              <a:rPr sz="2400" b="1" dirty="0">
                <a:solidFill>
                  <a:srgbClr val="333399"/>
                </a:solidFill>
                <a:latin typeface="Times New Roman"/>
                <a:cs typeface="Times New Roman"/>
              </a:rPr>
              <a:t>(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續</a:t>
            </a:r>
            <a:r>
              <a:rPr sz="2400" b="1" dirty="0">
                <a:solidFill>
                  <a:srgbClr val="333399"/>
                </a:solidFill>
                <a:latin typeface="Times New Roman"/>
                <a:cs typeface="Times New Roman"/>
              </a:rPr>
              <a:t>1)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b="1" spc="15" dirty="0">
                <a:solidFill>
                  <a:srgbClr val="333399"/>
                </a:solidFill>
                <a:latin typeface="Times New Roman"/>
                <a:cs typeface="Times New Roman"/>
              </a:rPr>
              <a:t>1.</a:t>
            </a:r>
            <a:r>
              <a:rPr sz="2400" b="1" spc="15" dirty="0">
                <a:solidFill>
                  <a:srgbClr val="333399"/>
                </a:solidFill>
                <a:latin typeface="Microsoft YaHei"/>
                <a:cs typeface="Microsoft YaHei"/>
              </a:rPr>
              <a:t>經常門</a:t>
            </a:r>
            <a:endParaRPr sz="2400">
              <a:latin typeface="Microsoft YaHei"/>
              <a:cs typeface="Microsoft YaHei"/>
            </a:endParaRPr>
          </a:p>
          <a:p>
            <a:pPr marL="372110" marR="7620" indent="-360045" algn="just">
              <a:lnSpc>
                <a:spcPct val="100000"/>
              </a:lnSpc>
              <a:spcBef>
                <a:spcPts val="600"/>
              </a:spcBef>
            </a:pPr>
            <a:r>
              <a:rPr sz="2400" b="1" spc="-5" dirty="0">
                <a:solidFill>
                  <a:srgbClr val="333399"/>
                </a:solidFill>
                <a:latin typeface="Times New Roman"/>
                <a:cs typeface="Times New Roman"/>
              </a:rPr>
              <a:t>(3) </a:t>
            </a:r>
            <a:r>
              <a:rPr sz="2400" b="1" spc="-5" dirty="0">
                <a:solidFill>
                  <a:srgbClr val="FF0000"/>
                </a:solidFill>
                <a:latin typeface="Microsoft YaHei"/>
                <a:cs typeface="Microsoft YaHei"/>
              </a:rPr>
              <a:t>入學獎學金</a:t>
            </a:r>
            <a:r>
              <a:rPr sz="24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，每人每學期最高一萬元，其</a:t>
            </a:r>
            <a:r>
              <a:rPr sz="2400" b="1" spc="-5" dirty="0">
                <a:solidFill>
                  <a:srgbClr val="FF0000"/>
                </a:solidFill>
                <a:latin typeface="Microsoft YaHei"/>
                <a:cs typeface="Microsoft YaHei"/>
              </a:rPr>
              <a:t>總額不得超過  經常門補助費用之百分之二十</a:t>
            </a:r>
            <a:r>
              <a:rPr sz="24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。</a:t>
            </a:r>
            <a:endParaRPr sz="2400">
              <a:latin typeface="Microsoft YaHei"/>
              <a:cs typeface="Microsoft YaHei"/>
            </a:endParaRPr>
          </a:p>
          <a:p>
            <a:pPr marL="12700">
              <a:lnSpc>
                <a:spcPct val="100000"/>
              </a:lnSpc>
            </a:pPr>
            <a:r>
              <a:rPr sz="2400" b="1" spc="-5" dirty="0">
                <a:solidFill>
                  <a:srgbClr val="333399"/>
                </a:solidFill>
                <a:latin typeface="Times New Roman"/>
                <a:cs typeface="Times New Roman"/>
              </a:rPr>
              <a:t>(4)</a:t>
            </a:r>
            <a:r>
              <a:rPr sz="2400" b="1" spc="5" dirty="0">
                <a:solidFill>
                  <a:srgbClr val="333399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Microsoft YaHei"/>
                <a:cs typeface="Microsoft YaHei"/>
              </a:rPr>
              <a:t>學生獎助金</a:t>
            </a:r>
            <a:r>
              <a:rPr sz="24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，各單項每人最高五千元，其</a:t>
            </a:r>
            <a:r>
              <a:rPr sz="2400" b="1" spc="-5" dirty="0">
                <a:solidFill>
                  <a:srgbClr val="FF0000"/>
                </a:solidFill>
                <a:latin typeface="Microsoft YaHei"/>
                <a:cs typeface="Microsoft YaHei"/>
              </a:rPr>
              <a:t>總額不得超過</a:t>
            </a:r>
            <a:endParaRPr sz="2400">
              <a:latin typeface="Microsoft YaHei"/>
              <a:cs typeface="Microsoft YaHei"/>
            </a:endParaRPr>
          </a:p>
          <a:p>
            <a:pPr marL="372110">
              <a:lnSpc>
                <a:spcPct val="100000"/>
              </a:lnSpc>
            </a:pPr>
            <a:r>
              <a:rPr sz="2400" b="1" dirty="0">
                <a:solidFill>
                  <a:srgbClr val="FF0000"/>
                </a:solidFill>
                <a:latin typeface="Microsoft YaHei"/>
                <a:cs typeface="Microsoft YaHei"/>
              </a:rPr>
              <a:t>經常門補助費用之百分之十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。</a:t>
            </a:r>
            <a:endParaRPr sz="2400">
              <a:latin typeface="Microsoft YaHei"/>
              <a:cs typeface="Microsoft YaHei"/>
            </a:endParaRPr>
          </a:p>
          <a:p>
            <a:pPr marL="372110" marR="5080" indent="-360045" algn="just">
              <a:lnSpc>
                <a:spcPct val="100000"/>
              </a:lnSpc>
            </a:pPr>
            <a:r>
              <a:rPr sz="2400" b="1" spc="-5" dirty="0">
                <a:solidFill>
                  <a:srgbClr val="333399"/>
                </a:solidFill>
                <a:latin typeface="Times New Roman"/>
                <a:cs typeface="Times New Roman"/>
              </a:rPr>
              <a:t>(5) </a:t>
            </a:r>
            <a:r>
              <a:rPr sz="2400" b="1" spc="-5" dirty="0">
                <a:solidFill>
                  <a:srgbClr val="333399"/>
                </a:solidFill>
                <a:latin typeface="Microsoft YaHei"/>
                <a:cs typeface="Microsoft YaHei"/>
              </a:rPr>
              <a:t>專科以上學校教師至學校授課，課程內容屬專科以上學  </a:t>
            </a:r>
            <a:r>
              <a:rPr sz="2400" b="1" dirty="0">
                <a:solidFill>
                  <a:srgbClr val="333399"/>
                </a:solidFill>
                <a:latin typeface="Microsoft YaHei"/>
                <a:cs typeface="Microsoft YaHei"/>
              </a:rPr>
              <a:t>校課程之延伸者，其鐘點費比照專科以上學校授課鐘點  標準支給；其在校外授課時數，仍應受原服務單位相關  規定之規範。</a:t>
            </a:r>
            <a:endParaRPr sz="2400">
              <a:latin typeface="Microsoft YaHei"/>
              <a:cs typeface="Microsoft YaHe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428750" y="1714500"/>
            <a:ext cx="6172200" cy="685800"/>
          </a:xfrm>
          <a:custGeom>
            <a:avLst/>
            <a:gdLst/>
            <a:ahLst/>
            <a:cxnLst/>
            <a:rect l="l" t="t" r="r" b="b"/>
            <a:pathLst>
              <a:path w="6172200" h="685800">
                <a:moveTo>
                  <a:pt x="6057900" y="0"/>
                </a:moveTo>
                <a:lnTo>
                  <a:pt x="114300" y="0"/>
                </a:lnTo>
                <a:lnTo>
                  <a:pt x="69812" y="8983"/>
                </a:lnTo>
                <a:lnTo>
                  <a:pt x="33480" y="33480"/>
                </a:lnTo>
                <a:lnTo>
                  <a:pt x="8983" y="69812"/>
                </a:lnTo>
                <a:lnTo>
                  <a:pt x="0" y="114300"/>
                </a:lnTo>
                <a:lnTo>
                  <a:pt x="0" y="571500"/>
                </a:lnTo>
                <a:lnTo>
                  <a:pt x="8983" y="615987"/>
                </a:lnTo>
                <a:lnTo>
                  <a:pt x="33480" y="652319"/>
                </a:lnTo>
                <a:lnTo>
                  <a:pt x="69812" y="676816"/>
                </a:lnTo>
                <a:lnTo>
                  <a:pt x="114300" y="685800"/>
                </a:lnTo>
                <a:lnTo>
                  <a:pt x="6057900" y="685800"/>
                </a:lnTo>
                <a:lnTo>
                  <a:pt x="6102387" y="676816"/>
                </a:lnTo>
                <a:lnTo>
                  <a:pt x="6138719" y="652319"/>
                </a:lnTo>
                <a:lnTo>
                  <a:pt x="6163216" y="615987"/>
                </a:lnTo>
                <a:lnTo>
                  <a:pt x="6172200" y="571500"/>
                </a:lnTo>
                <a:lnTo>
                  <a:pt x="6172200" y="114300"/>
                </a:lnTo>
                <a:lnTo>
                  <a:pt x="6163216" y="69812"/>
                </a:lnTo>
                <a:lnTo>
                  <a:pt x="6138719" y="33480"/>
                </a:lnTo>
                <a:lnTo>
                  <a:pt x="6102387" y="8983"/>
                </a:lnTo>
                <a:lnTo>
                  <a:pt x="6057900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428750" y="1714500"/>
            <a:ext cx="6172200" cy="685800"/>
          </a:xfrm>
          <a:custGeom>
            <a:avLst/>
            <a:gdLst/>
            <a:ahLst/>
            <a:cxnLst/>
            <a:rect l="l" t="t" r="r" b="b"/>
            <a:pathLst>
              <a:path w="6172200" h="685800">
                <a:moveTo>
                  <a:pt x="0" y="114300"/>
                </a:moveTo>
                <a:lnTo>
                  <a:pt x="8983" y="69812"/>
                </a:lnTo>
                <a:lnTo>
                  <a:pt x="33480" y="33480"/>
                </a:lnTo>
                <a:lnTo>
                  <a:pt x="69812" y="8983"/>
                </a:lnTo>
                <a:lnTo>
                  <a:pt x="114300" y="0"/>
                </a:lnTo>
                <a:lnTo>
                  <a:pt x="6057900" y="0"/>
                </a:lnTo>
                <a:lnTo>
                  <a:pt x="6102387" y="8983"/>
                </a:lnTo>
                <a:lnTo>
                  <a:pt x="6138719" y="33480"/>
                </a:lnTo>
                <a:lnTo>
                  <a:pt x="6163216" y="69812"/>
                </a:lnTo>
                <a:lnTo>
                  <a:pt x="6172200" y="114300"/>
                </a:lnTo>
                <a:lnTo>
                  <a:pt x="6172200" y="571500"/>
                </a:lnTo>
                <a:lnTo>
                  <a:pt x="6163216" y="615987"/>
                </a:lnTo>
                <a:lnTo>
                  <a:pt x="6138719" y="652319"/>
                </a:lnTo>
                <a:lnTo>
                  <a:pt x="6102387" y="676816"/>
                </a:lnTo>
                <a:lnTo>
                  <a:pt x="6057900" y="685800"/>
                </a:lnTo>
                <a:lnTo>
                  <a:pt x="114300" y="685800"/>
                </a:lnTo>
                <a:lnTo>
                  <a:pt x="69812" y="676816"/>
                </a:lnTo>
                <a:lnTo>
                  <a:pt x="33480" y="652319"/>
                </a:lnTo>
                <a:lnTo>
                  <a:pt x="8983" y="615987"/>
                </a:lnTo>
                <a:lnTo>
                  <a:pt x="0" y="571500"/>
                </a:lnTo>
                <a:lnTo>
                  <a:pt x="0" y="114300"/>
                </a:lnTo>
                <a:close/>
              </a:path>
            </a:pathLst>
          </a:custGeom>
          <a:ln w="38100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709673" y="1736216"/>
            <a:ext cx="5615940" cy="622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四、經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費</a:t>
            </a: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編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列</a:t>
            </a: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原則及</a:t>
            </a:r>
            <a:r>
              <a:rPr sz="4000" b="1" spc="-20" dirty="0">
                <a:solidFill>
                  <a:srgbClr val="FFFFFF"/>
                </a:solidFill>
                <a:latin typeface="Microsoft YaHei"/>
                <a:cs typeface="Microsoft YaHei"/>
              </a:rPr>
              <a:t>基</a:t>
            </a:r>
            <a:r>
              <a:rPr sz="4000" b="1" spc="5" dirty="0">
                <a:solidFill>
                  <a:srgbClr val="FFFFFF"/>
                </a:solidFill>
                <a:latin typeface="Microsoft YaHei"/>
                <a:cs typeface="Microsoft YaHei"/>
              </a:rPr>
              <a:t>準</a:t>
            </a:r>
            <a:endParaRPr sz="4000">
              <a:latin typeface="Microsoft YaHei"/>
              <a:cs typeface="Microsoft YaHei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95"/>
              </a:lnSpc>
            </a:pPr>
            <a:r>
              <a:rPr spc="-5" dirty="0"/>
              <a:t>教育部國民及學前教育署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982</Words>
  <Application>Microsoft Office PowerPoint</Application>
  <PresentationFormat>如螢幕大小 (4:3)</PresentationFormat>
  <Paragraphs>215</Paragraphs>
  <Slides>23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23</vt:i4>
      </vt:variant>
    </vt:vector>
  </HeadingPairs>
  <TitlesOfParts>
    <vt:vector size="24" baseType="lpstr">
      <vt:lpstr>Office Theme</vt:lpstr>
      <vt:lpstr>105年度高職優質化輔助方案計畫申辦 及輔導訪視說明會</vt:lpstr>
      <vt:lpstr>經費補助要點</vt:lpstr>
      <vt:lpstr>經費補助要點</vt:lpstr>
      <vt:lpstr>經費補助要點</vt:lpstr>
      <vt:lpstr>經費補助要點</vt:lpstr>
      <vt:lpstr>經費補助要點</vt:lpstr>
      <vt:lpstr>經費補助要點</vt:lpstr>
      <vt:lpstr>經費補助要點</vt:lpstr>
      <vt:lpstr>經費補助要點</vt:lpstr>
      <vt:lpstr>經費補助要點</vt:lpstr>
      <vt:lpstr>鐘點費編列提醒</vt:lpstr>
      <vt:lpstr>經費補助要點</vt:lpstr>
      <vt:lpstr>經費補助要點</vt:lpstr>
      <vt:lpstr>經費補助要點</vt:lpstr>
      <vt:lpstr>經費補助要點</vt:lpstr>
      <vt:lpstr>經費補助要點</vt:lpstr>
      <vt:lpstr>經費補助要點</vt:lpstr>
      <vt:lpstr>經費補助要點</vt:lpstr>
      <vt:lpstr>經費補助要點</vt:lpstr>
      <vt:lpstr>經費補助要點</vt:lpstr>
      <vt:lpstr>經費補助要點</vt:lpstr>
      <vt:lpstr>經費補助要點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hugo</dc:creator>
  <cp:lastModifiedBy>pc</cp:lastModifiedBy>
  <cp:revision>1</cp:revision>
  <dcterms:created xsi:type="dcterms:W3CDTF">2016-03-05T04:57:10Z</dcterms:created>
  <dcterms:modified xsi:type="dcterms:W3CDTF">2016-03-05T03:57:54Z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2016-03-02T00:00:00Z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2016-03-05T00:00:00Z</vt:filetime>
  </property>
</Properties>
</file>